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9" r:id="rId22"/>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1" d="100"/>
          <a:sy n="101" d="100"/>
        </p:scale>
        <p:origin x="475" y="8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55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069007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5.wdp"/><Relationship Id="rId3" Type="http://schemas.openxmlformats.org/officeDocument/2006/relationships/image" Target="../media/image1.png"/><Relationship Id="rId7" Type="http://schemas.microsoft.com/office/2007/relationships/hdphoto" Target="../media/hdphoto2.wdp"/><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11" Type="http://schemas.microsoft.com/office/2007/relationships/hdphoto" Target="../media/hdphoto4.wdp"/><Relationship Id="rId5" Type="http://schemas.microsoft.com/office/2007/relationships/hdphoto" Target="../media/hdphoto1.wdp"/><Relationship Id="rId15" Type="http://schemas.openxmlformats.org/officeDocument/2006/relationships/image" Target="../media/image17.png"/><Relationship Id="rId10" Type="http://schemas.openxmlformats.org/officeDocument/2006/relationships/image" Target="../media/image15.png"/><Relationship Id="rId4" Type="http://schemas.openxmlformats.org/officeDocument/2006/relationships/image" Target="../media/image12.png"/><Relationship Id="rId9" Type="http://schemas.microsoft.com/office/2007/relationships/hdphoto" Target="../media/hdphoto3.wdp"/><Relationship Id="rId14" Type="http://schemas.openxmlformats.org/officeDocument/2006/relationships/hyperlink" Target="https://teflsites.com/Evaluation%20Rubrics%20Writing.docx"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hyperlink" Target="https://teflsites.com/Evaluation%20Rubrics%20Writing.docx" TargetMode="External"/><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teflsites.com/Evaluation%20Rubrics%20Writing.docx" TargetMode="Externa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teflsites.com/Evaluation%20Rubrics%20Writing.docx" TargetMode="Externa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teflsites.com/Evaluation%20Rubrics%20Writing.docx" TargetMode="Externa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hyperlink" Target="https://teflsites.com/Evaluation%20Rubrics%20Writing.docx"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hyperlink" Target="https://teflsites.com/Evaluation%20Rubrics%20Writing.docx"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hyperlink" Target="https://teflsites.com/Evaluation%20Rubrics%20Writing.docx"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teflsites.com/GUMI%20The%20Dice%20Game.pdf" TargetMode="External"/><Relationship Id="rId5" Type="http://schemas.openxmlformats.org/officeDocument/2006/relationships/hyperlink" Target="https://teflsites.com/GUMI%20Bubble%20Diagram.pdf" TargetMode="External"/><Relationship Id="rId4" Type="http://schemas.openxmlformats.org/officeDocument/2006/relationships/hyperlink" Target="https://bogglesworldesl.com/creativewriting.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teflsites.com/2024%20Gumi%20Writing%20&amp;%20Speaking%20(Summer).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hyperlink" Target="https://teflsites.com/Evaluation%20Rubrics%20Writing.docx" TargetMode="Externa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64037" y="1702594"/>
            <a:ext cx="7415927" cy="2004060"/>
          </a:xfrm>
          <a:prstGeom prst="rect">
            <a:avLst/>
          </a:prstGeom>
          <a:noFill/>
          <a:ln/>
        </p:spPr>
        <p:txBody>
          <a:bodyPr wrap="square" rtlCol="0" anchor="t"/>
          <a:lstStyle/>
          <a:p>
            <a:pPr marL="0" indent="0" algn="ctr">
              <a:lnSpc>
                <a:spcPts val="7890"/>
              </a:lnSpc>
              <a:buNone/>
            </a:pPr>
            <a:r>
              <a:rPr lang="en-US" sz="6312" b="1" kern="0" spc="-126" dirty="0">
                <a:solidFill>
                  <a:srgbClr val="000000"/>
                </a:solidFill>
                <a:ea typeface="adonis-web" pitchFamily="34" charset="-122"/>
                <a:cs typeface="adonis-web" pitchFamily="34" charset="-120"/>
              </a:rPr>
              <a:t>Productive Writing Skills &amp; Test</a:t>
            </a:r>
            <a:endParaRPr lang="en-US" sz="6312" dirty="0"/>
          </a:p>
        </p:txBody>
      </p:sp>
      <p:sp>
        <p:nvSpPr>
          <p:cNvPr id="6" name="Text 2"/>
          <p:cNvSpPr/>
          <p:nvPr/>
        </p:nvSpPr>
        <p:spPr>
          <a:xfrm>
            <a:off x="2918495" y="3956097"/>
            <a:ext cx="3318104" cy="395049"/>
          </a:xfrm>
          <a:prstGeom prst="rect">
            <a:avLst/>
          </a:prstGeom>
          <a:noFill/>
          <a:ln/>
        </p:spPr>
        <p:txBody>
          <a:bodyPr wrap="none" rtlCol="0" anchor="t"/>
          <a:lstStyle/>
          <a:p>
            <a:pPr marL="0" indent="0" algn="ctr">
              <a:lnSpc>
                <a:spcPts val="3110"/>
              </a:lnSpc>
              <a:buNone/>
            </a:pPr>
            <a:r>
              <a:rPr lang="en-US" sz="1944" kern="0" spc="-39" dirty="0">
                <a:solidFill>
                  <a:srgbClr val="272525"/>
                </a:solidFill>
                <a:ea typeface="Source Sans Pro" pitchFamily="34" charset="-122"/>
                <a:cs typeface="Source Sans Pro" pitchFamily="34" charset="-120"/>
              </a:rPr>
              <a:t>A Short but Intensive Program</a:t>
            </a:r>
            <a:endParaRPr lang="en-US" sz="1944" dirty="0"/>
          </a:p>
        </p:txBody>
      </p:sp>
      <p:sp>
        <p:nvSpPr>
          <p:cNvPr id="7" name="Text 3"/>
          <p:cNvSpPr/>
          <p:nvPr/>
        </p:nvSpPr>
        <p:spPr>
          <a:xfrm>
            <a:off x="3100791" y="4567459"/>
            <a:ext cx="2942419" cy="395049"/>
          </a:xfrm>
          <a:prstGeom prst="rect">
            <a:avLst/>
          </a:prstGeom>
          <a:noFill/>
          <a:ln/>
        </p:spPr>
        <p:txBody>
          <a:bodyPr wrap="none" rtlCol="0" anchor="t"/>
          <a:lstStyle/>
          <a:p>
            <a:pPr marL="0" indent="0" algn="ctr">
              <a:lnSpc>
                <a:spcPts val="3110"/>
              </a:lnSpc>
              <a:buNone/>
            </a:pPr>
            <a:r>
              <a:rPr lang="en-US" sz="1944" kern="0" spc="-39" dirty="0">
                <a:solidFill>
                  <a:srgbClr val="272525"/>
                </a:solidFill>
                <a:ea typeface="Source Sans Pro" pitchFamily="34" charset="-122"/>
                <a:cs typeface="Source Sans Pro" pitchFamily="34" charset="-120"/>
              </a:rPr>
              <a:t>Gumi, Summer 2024 </a:t>
            </a:r>
            <a:endParaRPr lang="en-US" sz="1944" dirty="0"/>
          </a:p>
        </p:txBody>
      </p:sp>
      <p:sp>
        <p:nvSpPr>
          <p:cNvPr id="9" name="Shape 5"/>
          <p:cNvSpPr/>
          <p:nvPr/>
        </p:nvSpPr>
        <p:spPr>
          <a:xfrm>
            <a:off x="864037" y="6113502"/>
            <a:ext cx="394930" cy="394930"/>
          </a:xfrm>
          <a:prstGeom prst="roundRect">
            <a:avLst>
              <a:gd name="adj" fmla="val 23151155"/>
            </a:avLst>
          </a:prstGeom>
          <a:noFill/>
          <a:ln w="7620">
            <a:solidFill>
              <a:srgbClr val="FFFFFF"/>
            </a:solidFill>
            <a:prstDash val="solid"/>
          </a:ln>
        </p:spPr>
        <p:txBody>
          <a:bodyPr/>
          <a:lstStyle/>
          <a:p>
            <a:endParaRPr lang="en-GB"/>
          </a:p>
        </p:txBody>
      </p:sp>
      <p:pic>
        <p:nvPicPr>
          <p:cNvPr id="10" name="Image 2" descr="preencoded.png"/>
          <p:cNvPicPr>
            <a:picLocks noChangeAspect="1"/>
          </p:cNvPicPr>
          <p:nvPr/>
        </p:nvPicPr>
        <p:blipFill>
          <a:blip r:embed="rId5"/>
          <a:stretch>
            <a:fillRect/>
          </a:stretch>
        </p:blipFill>
        <p:spPr>
          <a:xfrm>
            <a:off x="4382155" y="5892506"/>
            <a:ext cx="379690" cy="379690"/>
          </a:xfrm>
          <a:prstGeom prst="rect">
            <a:avLst/>
          </a:prstGeom>
        </p:spPr>
      </p:pic>
      <p:sp>
        <p:nvSpPr>
          <p:cNvPr id="11" name="Text 6"/>
          <p:cNvSpPr/>
          <p:nvPr/>
        </p:nvSpPr>
        <p:spPr>
          <a:xfrm>
            <a:off x="3609856" y="5178264"/>
            <a:ext cx="1924288" cy="431959"/>
          </a:xfrm>
          <a:prstGeom prst="rect">
            <a:avLst/>
          </a:prstGeom>
          <a:noFill/>
          <a:ln/>
        </p:spPr>
        <p:txBody>
          <a:bodyPr wrap="none" rtlCol="0" anchor="t"/>
          <a:lstStyle/>
          <a:p>
            <a:pPr marL="0" indent="0" algn="ctr">
              <a:lnSpc>
                <a:spcPts val="3402"/>
              </a:lnSpc>
              <a:buNone/>
            </a:pPr>
            <a:r>
              <a:rPr lang="en-US" kern="0" spc="-39" dirty="0">
                <a:solidFill>
                  <a:srgbClr val="272525"/>
                </a:solidFill>
                <a:ea typeface="Source Sans Pro" pitchFamily="34" charset="-122"/>
                <a:cs typeface="Source Sans Pro" pitchFamily="34" charset="-120"/>
              </a:rPr>
              <a:t>by </a:t>
            </a:r>
            <a:r>
              <a:rPr lang="en-US" kern="0" spc="-39" dirty="0" err="1">
                <a:solidFill>
                  <a:srgbClr val="272525"/>
                </a:solidFill>
                <a:ea typeface="Source Sans Pro" pitchFamily="34" charset="-122"/>
                <a:cs typeface="Source Sans Pro" pitchFamily="34" charset="-120"/>
              </a:rPr>
              <a:t>Seanan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1951911"/>
            <a:ext cx="8121729"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Part 2: Writing Formats and Tasks</a:t>
            </a:r>
            <a:endParaRPr lang="en-US" sz="4574" dirty="0"/>
          </a:p>
        </p:txBody>
      </p:sp>
      <p:sp>
        <p:nvSpPr>
          <p:cNvPr id="5" name="Text 2"/>
          <p:cNvSpPr/>
          <p:nvPr/>
        </p:nvSpPr>
        <p:spPr>
          <a:xfrm>
            <a:off x="968693" y="3171706"/>
            <a:ext cx="12692896" cy="79771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Okay, let’s move on to some Writing Formats and Tasks that you could teach your students (if you have the time and energy in your curriculum) </a:t>
            </a:r>
            <a:r>
              <a:rPr lang="en-US" sz="1944" kern="0" spc="-39" dirty="0">
                <a:solidFill>
                  <a:srgbClr val="000000"/>
                </a:solidFill>
                <a:ea typeface="Source Sans Pro" pitchFamily="34" charset="-122"/>
                <a:cs typeface="Source Sans Pro" pitchFamily="34" charset="-120"/>
              </a:rPr>
              <a:t>☹</a:t>
            </a:r>
            <a:endParaRPr lang="en-US" sz="1944" dirty="0"/>
          </a:p>
        </p:txBody>
      </p:sp>
      <p:sp>
        <p:nvSpPr>
          <p:cNvPr id="6" name="Text 3"/>
          <p:cNvSpPr/>
          <p:nvPr/>
        </p:nvSpPr>
        <p:spPr>
          <a:xfrm>
            <a:off x="968693" y="4247078"/>
            <a:ext cx="12692896" cy="395049"/>
          </a:xfrm>
          <a:prstGeom prst="rect">
            <a:avLst/>
          </a:prstGeom>
          <a:noFill/>
          <a:ln/>
        </p:spPr>
        <p:txBody>
          <a:bodyPr wrap="non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What do you know about these formats?</a:t>
            </a:r>
            <a:endParaRPr lang="en-US" sz="1944" dirty="0"/>
          </a:p>
        </p:txBody>
      </p:sp>
      <p:sp>
        <p:nvSpPr>
          <p:cNvPr id="7" name="Text 4"/>
          <p:cNvSpPr/>
          <p:nvPr/>
        </p:nvSpPr>
        <p:spPr>
          <a:xfrm>
            <a:off x="1758672" y="4919782"/>
            <a:ext cx="11902916" cy="395049"/>
          </a:xfrm>
          <a:prstGeom prst="rect">
            <a:avLst/>
          </a:prstGeom>
          <a:noFill/>
          <a:ln/>
        </p:spPr>
        <p:txBody>
          <a:bodyPr wrap="none" rtlCol="0" anchor="t"/>
          <a:lstStyle/>
          <a:p>
            <a:pPr marL="685800" lvl="1" indent="-342900" algn="l">
              <a:lnSpc>
                <a:spcPts val="3110"/>
              </a:lnSpc>
              <a:buSzPct val="100000"/>
              <a:buChar char="•"/>
            </a:pPr>
            <a:r>
              <a:rPr lang="en-US" sz="1944" kern="0" spc="-39" dirty="0">
                <a:solidFill>
                  <a:srgbClr val="272525"/>
                </a:solidFill>
                <a:ea typeface="Source Sans Pro" pitchFamily="34" charset="-122"/>
                <a:cs typeface="Source Sans Pro" pitchFamily="34" charset="-120"/>
              </a:rPr>
              <a:t>Structural Writing</a:t>
            </a:r>
            <a:endParaRPr lang="en-US" sz="1944" dirty="0"/>
          </a:p>
        </p:txBody>
      </p:sp>
      <p:sp>
        <p:nvSpPr>
          <p:cNvPr id="8" name="Text 5"/>
          <p:cNvSpPr/>
          <p:nvPr/>
        </p:nvSpPr>
        <p:spPr>
          <a:xfrm>
            <a:off x="1758672" y="5401151"/>
            <a:ext cx="11902916" cy="395049"/>
          </a:xfrm>
          <a:prstGeom prst="rect">
            <a:avLst/>
          </a:prstGeom>
          <a:noFill/>
          <a:ln/>
        </p:spPr>
        <p:txBody>
          <a:bodyPr wrap="none" rtlCol="0" anchor="t"/>
          <a:lstStyle/>
          <a:p>
            <a:pPr marL="685800" lvl="1" indent="-342900" algn="l">
              <a:lnSpc>
                <a:spcPts val="3110"/>
              </a:lnSpc>
              <a:buSzPct val="100000"/>
              <a:buChar char="•"/>
            </a:pPr>
            <a:r>
              <a:rPr lang="en-US" sz="1944" kern="0" spc="-39" dirty="0">
                <a:solidFill>
                  <a:srgbClr val="272525"/>
                </a:solidFill>
                <a:ea typeface="Source Sans Pro" pitchFamily="34" charset="-122"/>
                <a:cs typeface="Source Sans Pro" pitchFamily="34" charset="-120"/>
              </a:rPr>
              <a:t>Skills and Processes</a:t>
            </a:r>
            <a:endParaRPr lang="en-US" sz="1944" dirty="0"/>
          </a:p>
        </p:txBody>
      </p:sp>
      <p:sp>
        <p:nvSpPr>
          <p:cNvPr id="9" name="Text 6"/>
          <p:cNvSpPr/>
          <p:nvPr/>
        </p:nvSpPr>
        <p:spPr>
          <a:xfrm>
            <a:off x="1758672" y="5882521"/>
            <a:ext cx="11902916" cy="395049"/>
          </a:xfrm>
          <a:prstGeom prst="rect">
            <a:avLst/>
          </a:prstGeom>
          <a:noFill/>
          <a:ln/>
        </p:spPr>
        <p:txBody>
          <a:bodyPr wrap="none" rtlCol="0" anchor="t"/>
          <a:lstStyle/>
          <a:p>
            <a:pPr marL="685800" lvl="1" indent="-342900" algn="l">
              <a:lnSpc>
                <a:spcPts val="3110"/>
              </a:lnSpc>
              <a:buSzPct val="100000"/>
              <a:buChar char="•"/>
            </a:pPr>
            <a:r>
              <a:rPr lang="en-US" sz="1944" kern="0" spc="-39" dirty="0">
                <a:solidFill>
                  <a:srgbClr val="272525"/>
                </a:solidFill>
                <a:ea typeface="Source Sans Pro" pitchFamily="34" charset="-122"/>
                <a:cs typeface="Source Sans Pro" pitchFamily="34" charset="-120"/>
              </a:rPr>
              <a:t>Definition, Process, Descriptive, Opinion, Summary, Narrative, Reflective Writing</a:t>
            </a:r>
            <a:endParaRPr lang="en-US" sz="1944" dirty="0"/>
          </a:p>
        </p:txBody>
      </p:sp>
      <p:sp>
        <p:nvSpPr>
          <p:cNvPr id="10" name="TextBox 9">
            <a:extLst>
              <a:ext uri="{FF2B5EF4-FFF2-40B4-BE49-F238E27FC236}">
                <a16:creationId xmlns:a16="http://schemas.microsoft.com/office/drawing/2014/main" id="{00F24A4D-E823-4167-9338-5522A3CA336E}"/>
              </a:ext>
            </a:extLst>
          </p:cNvPr>
          <p:cNvSpPr txBox="1"/>
          <p:nvPr/>
        </p:nvSpPr>
        <p:spPr>
          <a:xfrm>
            <a:off x="5323367" y="6930419"/>
            <a:ext cx="8435164" cy="646331"/>
          </a:xfrm>
          <a:prstGeom prst="rect">
            <a:avLst/>
          </a:prstGeom>
          <a:noFill/>
          <a:ln>
            <a:solidFill>
              <a:schemeClr val="tx1"/>
            </a:solidFill>
          </a:ln>
        </p:spPr>
        <p:txBody>
          <a:bodyPr wrap="square" rtlCol="0">
            <a:spAutoFit/>
          </a:bodyPr>
          <a:lstStyle/>
          <a:p>
            <a:pPr algn="r"/>
            <a:r>
              <a:rPr lang="en-GB" b="1" dirty="0"/>
              <a:t>Note: </a:t>
            </a:r>
            <a:r>
              <a:rPr lang="en-GB" dirty="0"/>
              <a:t>What criteria would you use to evaluate students who do each of these activities? </a:t>
            </a:r>
          </a:p>
          <a:p>
            <a:pPr algn="r"/>
            <a:r>
              <a:rPr lang="en-GB" dirty="0"/>
              <a:t>(I will offer some rubrics, but I’d like your ideas too! </a:t>
            </a:r>
            <a:r>
              <a:rPr lang="en-GB" dirty="0">
                <a:sym typeface="Wingdings" panose="05000000000000000000" pitchFamily="2" charset="2"/>
              </a:rPr>
              <a:t></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6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2440186" y="522565"/>
            <a:ext cx="4462105" cy="557808"/>
          </a:xfrm>
          <a:prstGeom prst="rect">
            <a:avLst/>
          </a:prstGeom>
          <a:noFill/>
          <a:ln/>
        </p:spPr>
        <p:txBody>
          <a:bodyPr wrap="none" rtlCol="0" anchor="t"/>
          <a:lstStyle/>
          <a:p>
            <a:pPr marL="0" indent="0">
              <a:lnSpc>
                <a:spcPts val="4392"/>
              </a:lnSpc>
              <a:buNone/>
            </a:pPr>
            <a:r>
              <a:rPr lang="en-US" sz="3514" b="1" kern="0" spc="-70" dirty="0">
                <a:solidFill>
                  <a:srgbClr val="000000"/>
                </a:solidFill>
                <a:ea typeface="adonis-web" pitchFamily="34" charset="-122"/>
                <a:cs typeface="adonis-web" pitchFamily="34" charset="-120"/>
              </a:rPr>
              <a:t>Structural Writing</a:t>
            </a:r>
            <a:endParaRPr lang="en-US" sz="3514" dirty="0"/>
          </a:p>
        </p:txBody>
      </p:sp>
      <p:sp>
        <p:nvSpPr>
          <p:cNvPr id="5" name="Text 2"/>
          <p:cNvSpPr/>
          <p:nvPr/>
        </p:nvSpPr>
        <p:spPr>
          <a:xfrm>
            <a:off x="2440186" y="1459587"/>
            <a:ext cx="9749909" cy="606743"/>
          </a:xfrm>
          <a:prstGeom prst="rect">
            <a:avLst/>
          </a:prstGeom>
          <a:noFill/>
          <a:ln/>
        </p:spPr>
        <p:txBody>
          <a:bodyPr wrap="square" rtlCol="0" anchor="t"/>
          <a:lstStyle/>
          <a:p>
            <a:pPr marL="0" indent="0">
              <a:lnSpc>
                <a:spcPts val="2389"/>
              </a:lnSpc>
              <a:buNone/>
            </a:pPr>
            <a:r>
              <a:rPr lang="en-US" sz="1493" kern="0" spc="-30" dirty="0">
                <a:solidFill>
                  <a:srgbClr val="272525"/>
                </a:solidFill>
                <a:ea typeface="Source Sans Pro" pitchFamily="34" charset="-122"/>
                <a:cs typeface="Source Sans Pro" pitchFamily="34" charset="-120"/>
              </a:rPr>
              <a:t>Writing courses, particularly at beginning level can be organized around grammar and sentence patterns. For example, we could look at the Present Perfect Simple (not an easy one to start with).</a:t>
            </a:r>
            <a:endParaRPr lang="en-US" sz="1493" dirty="0"/>
          </a:p>
        </p:txBody>
      </p:sp>
      <p:sp>
        <p:nvSpPr>
          <p:cNvPr id="6" name="Text 3"/>
          <p:cNvSpPr/>
          <p:nvPr/>
        </p:nvSpPr>
        <p:spPr>
          <a:xfrm>
            <a:off x="2440186" y="2279571"/>
            <a:ext cx="9749909" cy="303371"/>
          </a:xfrm>
          <a:prstGeom prst="rect">
            <a:avLst/>
          </a:prstGeom>
          <a:noFill/>
          <a:ln/>
        </p:spPr>
        <p:txBody>
          <a:bodyPr wrap="none" rtlCol="0" anchor="t"/>
          <a:lstStyle/>
          <a:p>
            <a:pPr marL="0" indent="0">
              <a:lnSpc>
                <a:spcPts val="2389"/>
              </a:lnSpc>
              <a:buNone/>
            </a:pPr>
            <a:r>
              <a:rPr lang="en-US" sz="1493" b="1" kern="0" spc="-30" dirty="0">
                <a:solidFill>
                  <a:srgbClr val="272525"/>
                </a:solidFill>
                <a:ea typeface="Source Sans Pro" pitchFamily="34" charset="-122"/>
                <a:cs typeface="Source Sans Pro" pitchFamily="34" charset="-120"/>
              </a:rPr>
              <a:t>Form / Use / Guided Practice / Writing Practice</a:t>
            </a:r>
            <a:endParaRPr lang="en-US" sz="1493" b="1" dirty="0"/>
          </a:p>
        </p:txBody>
      </p:sp>
      <p:sp>
        <p:nvSpPr>
          <p:cNvPr id="8" name="Text 4"/>
          <p:cNvSpPr/>
          <p:nvPr/>
        </p:nvSpPr>
        <p:spPr>
          <a:xfrm>
            <a:off x="712568" y="5181953"/>
            <a:ext cx="2953468" cy="303371"/>
          </a:xfrm>
          <a:prstGeom prst="rect">
            <a:avLst/>
          </a:prstGeom>
          <a:noFill/>
          <a:ln/>
        </p:spPr>
        <p:txBody>
          <a:bodyPr wrap="none" rtlCol="0" anchor="t"/>
          <a:lstStyle/>
          <a:p>
            <a:pPr marL="0" indent="0" algn="ctr">
              <a:lnSpc>
                <a:spcPts val="2389"/>
              </a:lnSpc>
              <a:buNone/>
            </a:pPr>
            <a:r>
              <a:rPr lang="en-US" sz="1493" kern="0" spc="-30" dirty="0">
                <a:solidFill>
                  <a:srgbClr val="272525"/>
                </a:solidFill>
                <a:ea typeface="Source Sans Pro" pitchFamily="34" charset="-122"/>
                <a:cs typeface="Source Sans Pro" pitchFamily="34" charset="-120"/>
              </a:rPr>
              <a:t>Seanan has eaten a worm.</a:t>
            </a:r>
            <a:endParaRPr lang="en-US" sz="1493" dirty="0"/>
          </a:p>
        </p:txBody>
      </p:sp>
      <p:sp>
        <p:nvSpPr>
          <p:cNvPr id="9" name="Text 5"/>
          <p:cNvSpPr/>
          <p:nvPr/>
        </p:nvSpPr>
        <p:spPr>
          <a:xfrm>
            <a:off x="11705519" y="5108261"/>
            <a:ext cx="2090380" cy="606743"/>
          </a:xfrm>
          <a:prstGeom prst="rect">
            <a:avLst/>
          </a:prstGeom>
          <a:noFill/>
          <a:ln/>
        </p:spPr>
        <p:txBody>
          <a:bodyPr wrap="square" rtlCol="0" anchor="t"/>
          <a:lstStyle/>
          <a:p>
            <a:pPr marL="0" indent="0" algn="ctr">
              <a:lnSpc>
                <a:spcPts val="2389"/>
              </a:lnSpc>
              <a:buNone/>
            </a:pPr>
            <a:r>
              <a:rPr lang="en-US" sz="1493" kern="0" spc="-30" dirty="0">
                <a:solidFill>
                  <a:srgbClr val="272525"/>
                </a:solidFill>
                <a:ea typeface="Source Sans Pro" pitchFamily="34" charset="-122"/>
                <a:cs typeface="Source Sans Pro" pitchFamily="34" charset="-120"/>
              </a:rPr>
              <a:t> Seanan has not seen Inside Out 2 yet.</a:t>
            </a:r>
            <a:endParaRPr lang="en-US" sz="1493" dirty="0"/>
          </a:p>
        </p:txBody>
      </p:sp>
      <p:sp>
        <p:nvSpPr>
          <p:cNvPr id="11" name="Text 6"/>
          <p:cNvSpPr/>
          <p:nvPr/>
        </p:nvSpPr>
        <p:spPr>
          <a:xfrm>
            <a:off x="4078374" y="5144484"/>
            <a:ext cx="2090380" cy="606743"/>
          </a:xfrm>
          <a:prstGeom prst="rect">
            <a:avLst/>
          </a:prstGeom>
          <a:noFill/>
          <a:ln/>
        </p:spPr>
        <p:txBody>
          <a:bodyPr wrap="square" rtlCol="0" anchor="t"/>
          <a:lstStyle/>
          <a:p>
            <a:pPr marL="0" indent="0" algn="ctr">
              <a:lnSpc>
                <a:spcPts val="2389"/>
              </a:lnSpc>
              <a:buNone/>
            </a:pPr>
            <a:r>
              <a:rPr lang="en-US" sz="1493" kern="0" spc="-30" dirty="0">
                <a:solidFill>
                  <a:srgbClr val="272525"/>
                </a:solidFill>
                <a:ea typeface="Source Sans Pro" pitchFamily="34" charset="-122"/>
                <a:cs typeface="Source Sans Pro" pitchFamily="34" charset="-120"/>
              </a:rPr>
              <a:t>Seanan has lived in Korea for 8 years.</a:t>
            </a:r>
            <a:endParaRPr lang="en-US" sz="1493" dirty="0"/>
          </a:p>
        </p:txBody>
      </p:sp>
      <p:sp>
        <p:nvSpPr>
          <p:cNvPr id="13" name="Text 7"/>
          <p:cNvSpPr/>
          <p:nvPr/>
        </p:nvSpPr>
        <p:spPr>
          <a:xfrm>
            <a:off x="6489211" y="5144484"/>
            <a:ext cx="2456546" cy="303371"/>
          </a:xfrm>
          <a:prstGeom prst="rect">
            <a:avLst/>
          </a:prstGeom>
          <a:noFill/>
          <a:ln/>
        </p:spPr>
        <p:txBody>
          <a:bodyPr wrap="none" rtlCol="0" anchor="t"/>
          <a:lstStyle/>
          <a:p>
            <a:pPr marL="0" indent="0" algn="ctr">
              <a:lnSpc>
                <a:spcPts val="2389"/>
              </a:lnSpc>
              <a:buNone/>
            </a:pPr>
            <a:r>
              <a:rPr lang="en-US" sz="1493" kern="0" spc="-30" dirty="0">
                <a:solidFill>
                  <a:srgbClr val="272525"/>
                </a:solidFill>
                <a:ea typeface="Source Sans Pro" pitchFamily="34" charset="-122"/>
                <a:cs typeface="Source Sans Pro" pitchFamily="34" charset="-120"/>
              </a:rPr>
              <a:t>Seanan has cut his finger.</a:t>
            </a:r>
            <a:endParaRPr lang="en-US" sz="1493" dirty="0"/>
          </a:p>
        </p:txBody>
      </p:sp>
      <p:sp>
        <p:nvSpPr>
          <p:cNvPr id="14" name="Text 8"/>
          <p:cNvSpPr/>
          <p:nvPr/>
        </p:nvSpPr>
        <p:spPr>
          <a:xfrm>
            <a:off x="7561540" y="5593080"/>
            <a:ext cx="2090380" cy="303371"/>
          </a:xfrm>
          <a:prstGeom prst="rect">
            <a:avLst/>
          </a:prstGeom>
          <a:noFill/>
          <a:ln/>
        </p:spPr>
        <p:txBody>
          <a:bodyPr wrap="none" rtlCol="0" anchor="t"/>
          <a:lstStyle/>
          <a:p>
            <a:pPr marL="0" indent="0">
              <a:lnSpc>
                <a:spcPts val="2389"/>
              </a:lnSpc>
              <a:buNone/>
            </a:pPr>
            <a:endParaRPr lang="en-US" sz="1493" dirty="0"/>
          </a:p>
        </p:txBody>
      </p:sp>
      <p:sp>
        <p:nvSpPr>
          <p:cNvPr id="16" name="Text 9"/>
          <p:cNvSpPr/>
          <p:nvPr/>
        </p:nvSpPr>
        <p:spPr>
          <a:xfrm>
            <a:off x="9381150" y="5112658"/>
            <a:ext cx="1888973" cy="606743"/>
          </a:xfrm>
          <a:prstGeom prst="rect">
            <a:avLst/>
          </a:prstGeom>
          <a:noFill/>
          <a:ln/>
        </p:spPr>
        <p:txBody>
          <a:bodyPr wrap="square" rtlCol="0" anchor="t"/>
          <a:lstStyle/>
          <a:p>
            <a:pPr marL="0" indent="0" algn="ctr">
              <a:lnSpc>
                <a:spcPts val="2389"/>
              </a:lnSpc>
              <a:buNone/>
            </a:pPr>
            <a:r>
              <a:rPr lang="en-US" sz="1493" kern="0" spc="-30" dirty="0">
                <a:solidFill>
                  <a:srgbClr val="272525"/>
                </a:solidFill>
                <a:ea typeface="Source Sans Pro" pitchFamily="34" charset="-122"/>
                <a:cs typeface="Source Sans Pro" pitchFamily="34" charset="-120"/>
              </a:rPr>
              <a:t>Seanan has won a marathon.</a:t>
            </a:r>
            <a:endParaRPr lang="en-US" sz="1493" dirty="0"/>
          </a:p>
        </p:txBody>
      </p:sp>
      <p:sp>
        <p:nvSpPr>
          <p:cNvPr id="17" name="Text 10"/>
          <p:cNvSpPr/>
          <p:nvPr/>
        </p:nvSpPr>
        <p:spPr>
          <a:xfrm>
            <a:off x="10122218" y="5896451"/>
            <a:ext cx="2090380" cy="303371"/>
          </a:xfrm>
          <a:prstGeom prst="rect">
            <a:avLst/>
          </a:prstGeom>
          <a:noFill/>
          <a:ln/>
        </p:spPr>
        <p:txBody>
          <a:bodyPr wrap="none" rtlCol="0" anchor="t"/>
          <a:lstStyle/>
          <a:p>
            <a:pPr marL="0" indent="0">
              <a:lnSpc>
                <a:spcPts val="2389"/>
              </a:lnSpc>
              <a:buNone/>
            </a:pPr>
            <a:endParaRPr lang="en-US" sz="1493" dirty="0"/>
          </a:p>
        </p:txBody>
      </p:sp>
      <p:sp>
        <p:nvSpPr>
          <p:cNvPr id="18" name="Text 11"/>
          <p:cNvSpPr/>
          <p:nvPr/>
        </p:nvSpPr>
        <p:spPr>
          <a:xfrm>
            <a:off x="992920" y="6241168"/>
            <a:ext cx="11197175" cy="606743"/>
          </a:xfrm>
          <a:prstGeom prst="rect">
            <a:avLst/>
          </a:prstGeom>
          <a:noFill/>
          <a:ln/>
        </p:spPr>
        <p:txBody>
          <a:bodyPr wrap="square" rtlCol="0" anchor="t"/>
          <a:lstStyle/>
          <a:p>
            <a:pPr marL="0" indent="0">
              <a:lnSpc>
                <a:spcPts val="2389"/>
              </a:lnSpc>
              <a:buNone/>
            </a:pPr>
            <a:r>
              <a:rPr lang="en-US" sz="1493" kern="0" spc="-30" dirty="0">
                <a:solidFill>
                  <a:srgbClr val="272525"/>
                </a:solidFill>
                <a:ea typeface="Source Sans Pro" pitchFamily="34" charset="-122"/>
                <a:cs typeface="Source Sans Pro" pitchFamily="34" charset="-120"/>
              </a:rPr>
              <a:t>Can you/students draw your/their own pictures/make sentences, and then have your/their partner make a Present Perfect sentence?</a:t>
            </a:r>
            <a:endParaRPr lang="en-US" sz="1493" dirty="0"/>
          </a:p>
        </p:txBody>
      </p:sp>
      <p:sp>
        <p:nvSpPr>
          <p:cNvPr id="19" name="Text 12"/>
          <p:cNvSpPr/>
          <p:nvPr/>
        </p:nvSpPr>
        <p:spPr>
          <a:xfrm>
            <a:off x="992860" y="6847911"/>
            <a:ext cx="10056007" cy="303371"/>
          </a:xfrm>
          <a:prstGeom prst="rect">
            <a:avLst/>
          </a:prstGeom>
          <a:noFill/>
          <a:ln/>
        </p:spPr>
        <p:txBody>
          <a:bodyPr wrap="none" rtlCol="0" anchor="t"/>
          <a:lstStyle/>
          <a:p>
            <a:pPr marL="0" indent="0">
              <a:lnSpc>
                <a:spcPts val="2389"/>
              </a:lnSpc>
              <a:buNone/>
            </a:pPr>
            <a:r>
              <a:rPr lang="en-US" sz="1493" kern="0" spc="-30" dirty="0">
                <a:solidFill>
                  <a:srgbClr val="272525"/>
                </a:solidFill>
                <a:ea typeface="Source Sans Pro" pitchFamily="34" charset="-122"/>
                <a:cs typeface="Source Sans Pro" pitchFamily="34" charset="-120"/>
              </a:rPr>
              <a:t>Maybe you could turn this into a 5 truths and 1 lie game?</a:t>
            </a:r>
            <a:endParaRPr lang="en-US" sz="1493" dirty="0"/>
          </a:p>
        </p:txBody>
      </p:sp>
      <p:pic>
        <p:nvPicPr>
          <p:cNvPr id="22" name="Picture 21">
            <a:extLst>
              <a:ext uri="{FF2B5EF4-FFF2-40B4-BE49-F238E27FC236}">
                <a16:creationId xmlns:a16="http://schemas.microsoft.com/office/drawing/2014/main" id="{F8510CB8-94F5-442E-A3A8-153AB414CDC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1705519" y="3037094"/>
            <a:ext cx="2120244" cy="1873400"/>
          </a:xfrm>
          <a:prstGeom prst="rect">
            <a:avLst/>
          </a:prstGeom>
          <a:ln>
            <a:noFill/>
          </a:ln>
          <a:effectLst>
            <a:outerShdw blurRad="190500" algn="tl" rotWithShape="0">
              <a:srgbClr val="000000">
                <a:alpha val="70000"/>
              </a:srgbClr>
            </a:outerShdw>
          </a:effectLst>
        </p:spPr>
      </p:pic>
      <p:pic>
        <p:nvPicPr>
          <p:cNvPr id="24" name="Picture 23">
            <a:extLst>
              <a:ext uri="{FF2B5EF4-FFF2-40B4-BE49-F238E27FC236}">
                <a16:creationId xmlns:a16="http://schemas.microsoft.com/office/drawing/2014/main" id="{1968DD5A-DCA0-49E3-ADB3-D144091F591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a14:imgEffect>
                  </a14:imgLayer>
                </a14:imgProps>
              </a:ext>
            </a:extLst>
          </a:blip>
          <a:stretch>
            <a:fillRect/>
          </a:stretch>
        </p:blipFill>
        <p:spPr>
          <a:xfrm>
            <a:off x="9381151" y="3022789"/>
            <a:ext cx="1888973" cy="1885830"/>
          </a:xfrm>
          <a:prstGeom prst="rect">
            <a:avLst/>
          </a:prstGeom>
          <a:ln>
            <a:noFill/>
          </a:ln>
          <a:effectLst>
            <a:outerShdw blurRad="190500" algn="tl" rotWithShape="0">
              <a:srgbClr val="000000">
                <a:alpha val="70000"/>
              </a:srgbClr>
            </a:outerShdw>
          </a:effectLst>
        </p:spPr>
      </p:pic>
      <p:pic>
        <p:nvPicPr>
          <p:cNvPr id="26" name="Picture 25">
            <a:extLst>
              <a:ext uri="{FF2B5EF4-FFF2-40B4-BE49-F238E27FC236}">
                <a16:creationId xmlns:a16="http://schemas.microsoft.com/office/drawing/2014/main" id="{DA2E32A0-74F8-41F0-BBCF-FBD98CB92256}"/>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40000"/>
                    </a14:imgEffect>
                  </a14:imgLayer>
                </a14:imgProps>
              </a:ext>
            </a:extLst>
          </a:blip>
          <a:stretch>
            <a:fillRect/>
          </a:stretch>
        </p:blipFill>
        <p:spPr>
          <a:xfrm>
            <a:off x="6489211" y="3022789"/>
            <a:ext cx="2456546" cy="1853116"/>
          </a:xfrm>
          <a:prstGeom prst="rect">
            <a:avLst/>
          </a:prstGeom>
          <a:ln>
            <a:noFill/>
          </a:ln>
          <a:effectLst>
            <a:outerShdw blurRad="190500" algn="tl" rotWithShape="0">
              <a:srgbClr val="000000">
                <a:alpha val="70000"/>
              </a:srgbClr>
            </a:outerShdw>
          </a:effectLst>
        </p:spPr>
      </p:pic>
      <p:pic>
        <p:nvPicPr>
          <p:cNvPr id="28" name="Picture 27">
            <a:extLst>
              <a:ext uri="{FF2B5EF4-FFF2-40B4-BE49-F238E27FC236}">
                <a16:creationId xmlns:a16="http://schemas.microsoft.com/office/drawing/2014/main" id="{E14FE01A-721A-438A-BA98-AB4623CE63A6}"/>
              </a:ext>
            </a:extLst>
          </p:cNvPr>
          <p:cNvPicPr>
            <a:picLocks noChangeAspect="1"/>
          </p:cNvPicPr>
          <p:nvPr/>
        </p:nvPicPr>
        <p:blipFill>
          <a:blip r:embed="rId10">
            <a:extLst>
              <a:ext uri="{BEBA8EAE-BF5A-486C-A8C5-ECC9F3942E4B}">
                <a14:imgProps xmlns:a14="http://schemas.microsoft.com/office/drawing/2010/main">
                  <a14:imgLayer r:embed="rId11">
                    <a14:imgEffect>
                      <a14:brightnessContrast bright="20000"/>
                    </a14:imgEffect>
                  </a14:imgLayer>
                </a14:imgProps>
              </a:ext>
            </a:extLst>
          </a:blip>
          <a:stretch>
            <a:fillRect/>
          </a:stretch>
        </p:blipFill>
        <p:spPr>
          <a:xfrm>
            <a:off x="4078374" y="3037094"/>
            <a:ext cx="2101694" cy="1857219"/>
          </a:xfrm>
          <a:prstGeom prst="rect">
            <a:avLst/>
          </a:prstGeom>
          <a:ln>
            <a:noFill/>
          </a:ln>
          <a:effectLst>
            <a:outerShdw blurRad="190500" algn="tl" rotWithShape="0">
              <a:srgbClr val="000000">
                <a:alpha val="70000"/>
              </a:srgbClr>
            </a:outerShdw>
          </a:effectLst>
        </p:spPr>
      </p:pic>
      <p:pic>
        <p:nvPicPr>
          <p:cNvPr id="30" name="Picture 29">
            <a:extLst>
              <a:ext uri="{FF2B5EF4-FFF2-40B4-BE49-F238E27FC236}">
                <a16:creationId xmlns:a16="http://schemas.microsoft.com/office/drawing/2014/main" id="{DF8ACE2C-ED40-49F3-9DE2-7BA4938FBEFD}"/>
              </a:ext>
            </a:extLst>
          </p:cNvPr>
          <p:cNvPicPr>
            <a:picLocks noChangeAspect="1"/>
          </p:cNvPicPr>
          <p:nvPr/>
        </p:nvPicPr>
        <p:blipFill>
          <a:blip r:embed="rId12">
            <a:extLst>
              <a:ext uri="{BEBA8EAE-BF5A-486C-A8C5-ECC9F3942E4B}">
                <a14:imgProps xmlns:a14="http://schemas.microsoft.com/office/drawing/2010/main">
                  <a14:imgLayer r:embed="rId13">
                    <a14:imgEffect>
                      <a14:brightnessContrast bright="20000"/>
                    </a14:imgEffect>
                  </a14:imgLayer>
                </a14:imgProps>
              </a:ext>
            </a:extLst>
          </a:blip>
          <a:stretch>
            <a:fillRect/>
          </a:stretch>
        </p:blipFill>
        <p:spPr>
          <a:xfrm>
            <a:off x="712568" y="3023858"/>
            <a:ext cx="3005828" cy="1904166"/>
          </a:xfrm>
          <a:prstGeom prst="rect">
            <a:avLst/>
          </a:prstGeom>
          <a:ln>
            <a:noFill/>
          </a:ln>
          <a:effectLst>
            <a:outerShdw blurRad="190500" algn="tl" rotWithShape="0">
              <a:srgbClr val="000000">
                <a:alpha val="70000"/>
              </a:srgbClr>
            </a:outerShdw>
          </a:effectLst>
        </p:spPr>
      </p:pic>
      <p:pic>
        <p:nvPicPr>
          <p:cNvPr id="21" name="Picture 20">
            <a:hlinkClick r:id="rId14"/>
            <a:extLst>
              <a:ext uri="{FF2B5EF4-FFF2-40B4-BE49-F238E27FC236}">
                <a16:creationId xmlns:a16="http://schemas.microsoft.com/office/drawing/2014/main" id="{2D48C2F3-C61B-4023-AE43-1A78C583AFC1}"/>
              </a:ext>
            </a:extLst>
          </p:cNvPr>
          <p:cNvPicPr>
            <a:picLocks noChangeAspect="1"/>
          </p:cNvPicPr>
          <p:nvPr/>
        </p:nvPicPr>
        <p:blipFill>
          <a:blip r:embed="rId15"/>
          <a:stretch>
            <a:fillRect/>
          </a:stretch>
        </p:blipFill>
        <p:spPr>
          <a:xfrm>
            <a:off x="12581583" y="749636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fade">
                                      <p:cBhvr>
                                        <p:cTn id="7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3" grpId="0" animBg="1"/>
      <p:bldP spid="16"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1718191"/>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latin typeface="+mj-lt"/>
                <a:ea typeface="adonis-web" pitchFamily="34" charset="-122"/>
                <a:cs typeface="adonis-web" pitchFamily="34" charset="-120"/>
              </a:rPr>
              <a:t>Skills and Processes</a:t>
            </a:r>
            <a:endParaRPr lang="en-US" sz="4574" dirty="0">
              <a:latin typeface="+mj-lt"/>
            </a:endParaRPr>
          </a:p>
        </p:txBody>
      </p:sp>
      <p:sp>
        <p:nvSpPr>
          <p:cNvPr id="5" name="Text 2"/>
          <p:cNvSpPr/>
          <p:nvPr/>
        </p:nvSpPr>
        <p:spPr>
          <a:xfrm>
            <a:off x="1363623" y="2900839"/>
            <a:ext cx="5650349" cy="395049"/>
          </a:xfrm>
          <a:prstGeom prst="rect">
            <a:avLst/>
          </a:prstGeom>
          <a:noFill/>
          <a:ln/>
        </p:spPr>
        <p:txBody>
          <a:bodyPr wrap="none" rtlCol="0" anchor="t"/>
          <a:lstStyle/>
          <a:p>
            <a:pPr marL="342900" indent="-342900" algn="l">
              <a:lnSpc>
                <a:spcPts val="3110"/>
              </a:lnSpc>
              <a:buSzPct val="100000"/>
              <a:buFont typeface="+mj-lt"/>
              <a:buAutoNum type="arabicPeriod"/>
            </a:pPr>
            <a:r>
              <a:rPr lang="en-US" sz="1944" kern="0" spc="-39" dirty="0">
                <a:solidFill>
                  <a:srgbClr val="272525"/>
                </a:solidFill>
                <a:latin typeface="+mj-lt"/>
                <a:ea typeface="Source Sans Pro" pitchFamily="34" charset="-122"/>
                <a:cs typeface="Source Sans Pro" pitchFamily="34" charset="-120"/>
              </a:rPr>
              <a:t>Coming up with Ideas (Pre-Writing)</a:t>
            </a:r>
            <a:endParaRPr lang="en-US" sz="1944" dirty="0">
              <a:latin typeface="+mj-lt"/>
            </a:endParaRPr>
          </a:p>
        </p:txBody>
      </p:sp>
      <p:sp>
        <p:nvSpPr>
          <p:cNvPr id="6" name="Text 3"/>
          <p:cNvSpPr/>
          <p:nvPr/>
        </p:nvSpPr>
        <p:spPr>
          <a:xfrm>
            <a:off x="1363623" y="3382208"/>
            <a:ext cx="5650349" cy="395049"/>
          </a:xfrm>
          <a:prstGeom prst="rect">
            <a:avLst/>
          </a:prstGeom>
          <a:noFill/>
          <a:ln/>
        </p:spPr>
        <p:txBody>
          <a:bodyPr wrap="none" rtlCol="0" anchor="t"/>
          <a:lstStyle/>
          <a:p>
            <a:pPr marL="342900" indent="-342900" algn="l">
              <a:lnSpc>
                <a:spcPts val="3110"/>
              </a:lnSpc>
              <a:buSzPct val="100000"/>
              <a:buFont typeface="+mj-lt"/>
              <a:buAutoNum type="arabicPeriod" startAt="2"/>
            </a:pPr>
            <a:r>
              <a:rPr lang="en-US" sz="1944" kern="0" spc="-39" dirty="0">
                <a:solidFill>
                  <a:srgbClr val="272525"/>
                </a:solidFill>
                <a:latin typeface="+mj-lt"/>
                <a:ea typeface="Source Sans Pro" pitchFamily="34" charset="-122"/>
                <a:cs typeface="Source Sans Pro" pitchFamily="34" charset="-120"/>
              </a:rPr>
              <a:t>Putting your Ideas into Order</a:t>
            </a:r>
            <a:endParaRPr lang="en-US" sz="1944" dirty="0">
              <a:latin typeface="+mj-lt"/>
            </a:endParaRPr>
          </a:p>
        </p:txBody>
      </p:sp>
      <p:sp>
        <p:nvSpPr>
          <p:cNvPr id="7" name="Text 4"/>
          <p:cNvSpPr/>
          <p:nvPr/>
        </p:nvSpPr>
        <p:spPr>
          <a:xfrm>
            <a:off x="1363623" y="3863578"/>
            <a:ext cx="5650349" cy="395049"/>
          </a:xfrm>
          <a:prstGeom prst="rect">
            <a:avLst/>
          </a:prstGeom>
          <a:noFill/>
          <a:ln/>
        </p:spPr>
        <p:txBody>
          <a:bodyPr wrap="none" rtlCol="0" anchor="t"/>
          <a:lstStyle/>
          <a:p>
            <a:pPr marL="342900" indent="-342900" algn="l">
              <a:lnSpc>
                <a:spcPts val="3110"/>
              </a:lnSpc>
              <a:buSzPct val="100000"/>
              <a:buFont typeface="+mj-lt"/>
              <a:buAutoNum type="arabicPeriod" startAt="3"/>
            </a:pPr>
            <a:r>
              <a:rPr lang="en-US" sz="1944" kern="0" spc="-39" dirty="0">
                <a:solidFill>
                  <a:srgbClr val="272525"/>
                </a:solidFill>
                <a:latin typeface="+mj-lt"/>
                <a:ea typeface="Source Sans Pro" pitchFamily="34" charset="-122"/>
                <a:cs typeface="Source Sans Pro" pitchFamily="34" charset="-120"/>
              </a:rPr>
              <a:t>The First Draft</a:t>
            </a:r>
            <a:endParaRPr lang="en-US" sz="1944" dirty="0">
              <a:latin typeface="+mj-lt"/>
            </a:endParaRPr>
          </a:p>
        </p:txBody>
      </p:sp>
      <p:sp>
        <p:nvSpPr>
          <p:cNvPr id="8" name="Text 5"/>
          <p:cNvSpPr/>
          <p:nvPr/>
        </p:nvSpPr>
        <p:spPr>
          <a:xfrm>
            <a:off x="1363623" y="4344948"/>
            <a:ext cx="5650349" cy="395049"/>
          </a:xfrm>
          <a:prstGeom prst="rect">
            <a:avLst/>
          </a:prstGeom>
          <a:noFill/>
          <a:ln/>
        </p:spPr>
        <p:txBody>
          <a:bodyPr wrap="none" rtlCol="0" anchor="t"/>
          <a:lstStyle/>
          <a:p>
            <a:pPr marL="342900" indent="-342900" algn="l">
              <a:lnSpc>
                <a:spcPts val="3110"/>
              </a:lnSpc>
              <a:buSzPct val="100000"/>
              <a:buFont typeface="+mj-lt"/>
              <a:buAutoNum type="arabicPeriod" startAt="4"/>
            </a:pPr>
            <a:r>
              <a:rPr lang="en-US" sz="1944" kern="0" spc="-39" dirty="0">
                <a:solidFill>
                  <a:srgbClr val="272525"/>
                </a:solidFill>
                <a:latin typeface="+mj-lt"/>
                <a:ea typeface="Source Sans Pro" pitchFamily="34" charset="-122"/>
                <a:cs typeface="Source Sans Pro" pitchFamily="34" charset="-120"/>
              </a:rPr>
              <a:t>Revising</a:t>
            </a:r>
            <a:endParaRPr lang="en-US" sz="1944" dirty="0">
              <a:latin typeface="+mj-lt"/>
            </a:endParaRPr>
          </a:p>
        </p:txBody>
      </p:sp>
      <p:sp>
        <p:nvSpPr>
          <p:cNvPr id="9" name="Text 6"/>
          <p:cNvSpPr/>
          <p:nvPr/>
        </p:nvSpPr>
        <p:spPr>
          <a:xfrm>
            <a:off x="1363623" y="4826318"/>
            <a:ext cx="5650349" cy="395049"/>
          </a:xfrm>
          <a:prstGeom prst="rect">
            <a:avLst/>
          </a:prstGeom>
          <a:noFill/>
          <a:ln/>
        </p:spPr>
        <p:txBody>
          <a:bodyPr wrap="none" rtlCol="0" anchor="t"/>
          <a:lstStyle/>
          <a:p>
            <a:pPr marL="342900" indent="-342900" algn="l">
              <a:lnSpc>
                <a:spcPts val="3110"/>
              </a:lnSpc>
              <a:buSzPct val="100000"/>
              <a:buFont typeface="+mj-lt"/>
              <a:buAutoNum type="arabicPeriod" startAt="5"/>
            </a:pPr>
            <a:r>
              <a:rPr lang="en-US" sz="1944" kern="0" spc="-39" dirty="0">
                <a:solidFill>
                  <a:srgbClr val="272525"/>
                </a:solidFill>
                <a:latin typeface="+mj-lt"/>
                <a:ea typeface="Source Sans Pro" pitchFamily="34" charset="-122"/>
                <a:cs typeface="Source Sans Pro" pitchFamily="34" charset="-120"/>
              </a:rPr>
              <a:t>Proofreading</a:t>
            </a:r>
            <a:endParaRPr lang="en-US" sz="1944" dirty="0">
              <a:latin typeface="+mj-lt"/>
            </a:endParaRPr>
          </a:p>
        </p:txBody>
      </p:sp>
      <p:sp>
        <p:nvSpPr>
          <p:cNvPr id="10" name="Text 7"/>
          <p:cNvSpPr/>
          <p:nvPr/>
        </p:nvSpPr>
        <p:spPr>
          <a:xfrm>
            <a:off x="1363623" y="5307687"/>
            <a:ext cx="5650349" cy="395049"/>
          </a:xfrm>
          <a:prstGeom prst="rect">
            <a:avLst/>
          </a:prstGeom>
          <a:noFill/>
          <a:ln/>
        </p:spPr>
        <p:txBody>
          <a:bodyPr wrap="none" rtlCol="0" anchor="t"/>
          <a:lstStyle/>
          <a:p>
            <a:pPr marL="342900" indent="-342900" algn="l">
              <a:lnSpc>
                <a:spcPts val="3110"/>
              </a:lnSpc>
              <a:buSzPct val="100000"/>
              <a:buFont typeface="+mj-lt"/>
              <a:buAutoNum type="arabicPeriod" startAt="6"/>
            </a:pPr>
            <a:r>
              <a:rPr lang="en-US" sz="1944" kern="0" spc="-39" dirty="0">
                <a:solidFill>
                  <a:srgbClr val="272525"/>
                </a:solidFill>
                <a:latin typeface="+mj-lt"/>
                <a:ea typeface="Source Sans Pro" pitchFamily="34" charset="-122"/>
                <a:cs typeface="Source Sans Pro" pitchFamily="34" charset="-120"/>
              </a:rPr>
              <a:t>The Final Draft</a:t>
            </a:r>
            <a:endParaRPr lang="en-US" sz="1944" dirty="0">
              <a:latin typeface="+mj-lt"/>
            </a:endParaRPr>
          </a:p>
        </p:txBody>
      </p:sp>
      <p:sp>
        <p:nvSpPr>
          <p:cNvPr id="12" name="Text 8"/>
          <p:cNvSpPr/>
          <p:nvPr/>
        </p:nvSpPr>
        <p:spPr>
          <a:xfrm>
            <a:off x="968693" y="6768643"/>
            <a:ext cx="12692896" cy="395049"/>
          </a:xfrm>
          <a:prstGeom prst="rect">
            <a:avLst/>
          </a:prstGeom>
          <a:noFill/>
          <a:ln/>
        </p:spPr>
        <p:txBody>
          <a:bodyPr wrap="none" rtlCol="0" anchor="t"/>
          <a:lstStyle/>
          <a:p>
            <a:pPr marL="0" indent="0">
              <a:lnSpc>
                <a:spcPts val="3110"/>
              </a:lnSpc>
              <a:buNone/>
            </a:pPr>
            <a:r>
              <a:rPr lang="en-US" sz="1944" b="1" kern="0" spc="-39" dirty="0">
                <a:solidFill>
                  <a:srgbClr val="272525"/>
                </a:solidFill>
                <a:latin typeface="+mj-lt"/>
                <a:ea typeface="Source Sans Pro" pitchFamily="34" charset="-122"/>
                <a:cs typeface="Source Sans Pro" pitchFamily="34" charset="-120"/>
              </a:rPr>
              <a:t>Extra: </a:t>
            </a:r>
            <a:r>
              <a:rPr lang="en-US" sz="1944" kern="0" spc="-39" dirty="0">
                <a:solidFill>
                  <a:srgbClr val="272525"/>
                </a:solidFill>
                <a:latin typeface="+mj-lt"/>
                <a:ea typeface="Source Sans Pro" pitchFamily="34" charset="-122"/>
                <a:cs typeface="Source Sans Pro" pitchFamily="34" charset="-120"/>
              </a:rPr>
              <a:t>I know these are a little simple for high school, but you could use </a:t>
            </a:r>
            <a:r>
              <a:rPr lang="en-US" sz="1944" b="1" kern="0" spc="-39" dirty="0">
                <a:solidFill>
                  <a:srgbClr val="272525"/>
                </a:solidFill>
                <a:latin typeface="+mj-lt"/>
                <a:ea typeface="Source Sans Pro" pitchFamily="34" charset="-122"/>
                <a:cs typeface="Source Sans Pro" pitchFamily="34" charset="-120"/>
              </a:rPr>
              <a:t>Plant / Hamburger Templates </a:t>
            </a:r>
            <a:r>
              <a:rPr lang="en-US" sz="1944" b="1" kern="0" spc="-39" dirty="0">
                <a:solidFill>
                  <a:srgbClr val="0070C0"/>
                </a:solidFill>
                <a:latin typeface="+mj-lt"/>
                <a:ea typeface="Source Sans Pro" pitchFamily="34" charset="-122"/>
                <a:cs typeface="Source Sans Pro" pitchFamily="34" charset="-120"/>
              </a:rPr>
              <a:t>(see Online).</a:t>
            </a:r>
            <a:endParaRPr lang="en-US" sz="1944" b="1" dirty="0">
              <a:solidFill>
                <a:srgbClr val="0070C0"/>
              </a:solidFill>
              <a:latin typeface="+mj-lt"/>
            </a:endParaRPr>
          </a:p>
        </p:txBody>
      </p:sp>
      <p:pic>
        <p:nvPicPr>
          <p:cNvPr id="13" name="Picture 12">
            <a:extLst>
              <a:ext uri="{FF2B5EF4-FFF2-40B4-BE49-F238E27FC236}">
                <a16:creationId xmlns:a16="http://schemas.microsoft.com/office/drawing/2014/main" id="{A31BA351-63D6-4F66-8B1E-850381EED568}"/>
              </a:ext>
            </a:extLst>
          </p:cNvPr>
          <p:cNvPicPr>
            <a:picLocks noChangeAspect="1"/>
          </p:cNvPicPr>
          <p:nvPr/>
        </p:nvPicPr>
        <p:blipFill>
          <a:blip r:embed="rId4"/>
          <a:stretch>
            <a:fillRect/>
          </a:stretch>
        </p:blipFill>
        <p:spPr>
          <a:xfrm>
            <a:off x="7837874" y="266446"/>
            <a:ext cx="6373114" cy="2010056"/>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27EC3D23-5229-432A-8788-18D6031EFC7D}"/>
              </a:ext>
            </a:extLst>
          </p:cNvPr>
          <p:cNvPicPr>
            <a:picLocks noChangeAspect="1"/>
          </p:cNvPicPr>
          <p:nvPr/>
        </p:nvPicPr>
        <p:blipFill>
          <a:blip r:embed="rId5"/>
          <a:stretch>
            <a:fillRect/>
          </a:stretch>
        </p:blipFill>
        <p:spPr>
          <a:xfrm>
            <a:off x="7315141" y="1163711"/>
            <a:ext cx="6411220" cy="2857899"/>
          </a:xfrm>
          <a:prstGeom prst="rect">
            <a:avLst/>
          </a:prstGeom>
          <a:ln>
            <a:noFill/>
          </a:ln>
          <a:effectLst>
            <a:outerShdw blurRad="190500" algn="tl" rotWithShape="0">
              <a:srgbClr val="000000">
                <a:alpha val="70000"/>
              </a:srgbClr>
            </a:outerShdw>
          </a:effectLst>
        </p:spPr>
      </p:pic>
      <p:pic>
        <p:nvPicPr>
          <p:cNvPr id="17" name="Picture 16">
            <a:extLst>
              <a:ext uri="{FF2B5EF4-FFF2-40B4-BE49-F238E27FC236}">
                <a16:creationId xmlns:a16="http://schemas.microsoft.com/office/drawing/2014/main" id="{7EAFDA61-504D-480E-BF30-876778077570}"/>
              </a:ext>
            </a:extLst>
          </p:cNvPr>
          <p:cNvPicPr>
            <a:picLocks noChangeAspect="1"/>
          </p:cNvPicPr>
          <p:nvPr/>
        </p:nvPicPr>
        <p:blipFill>
          <a:blip r:embed="rId6"/>
          <a:stretch>
            <a:fillRect/>
          </a:stretch>
        </p:blipFill>
        <p:spPr>
          <a:xfrm>
            <a:off x="6876076" y="1859326"/>
            <a:ext cx="6954220" cy="1876687"/>
          </a:xfrm>
          <a:prstGeom prst="rect">
            <a:avLst/>
          </a:prstGeom>
          <a:ln>
            <a:noFill/>
          </a:ln>
          <a:effectLst>
            <a:outerShdw blurRad="190500" algn="tl" rotWithShape="0">
              <a:srgbClr val="000000">
                <a:alpha val="70000"/>
              </a:srgbClr>
            </a:outerShdw>
          </a:effectLst>
        </p:spPr>
      </p:pic>
      <p:pic>
        <p:nvPicPr>
          <p:cNvPr id="19" name="Picture 18">
            <a:extLst>
              <a:ext uri="{FF2B5EF4-FFF2-40B4-BE49-F238E27FC236}">
                <a16:creationId xmlns:a16="http://schemas.microsoft.com/office/drawing/2014/main" id="{1837E7CC-2F9B-4710-9E4A-5C409614223C}"/>
              </a:ext>
            </a:extLst>
          </p:cNvPr>
          <p:cNvPicPr>
            <a:picLocks noChangeAspect="1"/>
          </p:cNvPicPr>
          <p:nvPr/>
        </p:nvPicPr>
        <p:blipFill>
          <a:blip r:embed="rId7"/>
          <a:stretch>
            <a:fillRect/>
          </a:stretch>
        </p:blipFill>
        <p:spPr>
          <a:xfrm>
            <a:off x="6283660" y="2678918"/>
            <a:ext cx="6468378" cy="2238687"/>
          </a:xfrm>
          <a:prstGeom prst="rect">
            <a:avLst/>
          </a:prstGeom>
          <a:ln>
            <a:noFill/>
          </a:ln>
          <a:effectLst>
            <a:outerShdw blurRad="190500" algn="tl" rotWithShape="0">
              <a:srgbClr val="000000">
                <a:alpha val="70000"/>
              </a:srgbClr>
            </a:outerShdw>
          </a:effectLst>
        </p:spPr>
      </p:pic>
      <p:pic>
        <p:nvPicPr>
          <p:cNvPr id="21" name="Picture 20">
            <a:extLst>
              <a:ext uri="{FF2B5EF4-FFF2-40B4-BE49-F238E27FC236}">
                <a16:creationId xmlns:a16="http://schemas.microsoft.com/office/drawing/2014/main" id="{9CC8F2D1-62BF-41CB-BA43-7500FDD0F54F}"/>
              </a:ext>
            </a:extLst>
          </p:cNvPr>
          <p:cNvPicPr>
            <a:picLocks noChangeAspect="1"/>
          </p:cNvPicPr>
          <p:nvPr/>
        </p:nvPicPr>
        <p:blipFill>
          <a:blip r:embed="rId8"/>
          <a:stretch>
            <a:fillRect/>
          </a:stretch>
        </p:blipFill>
        <p:spPr>
          <a:xfrm>
            <a:off x="5741952" y="3418086"/>
            <a:ext cx="6706536" cy="2381582"/>
          </a:xfrm>
          <a:prstGeom prst="rect">
            <a:avLst/>
          </a:prstGeom>
          <a:ln>
            <a:noFill/>
          </a:ln>
          <a:effectLst>
            <a:outerShdw blurRad="190500" algn="tl" rotWithShape="0">
              <a:srgbClr val="000000">
                <a:alpha val="70000"/>
              </a:srgbClr>
            </a:outerShdw>
          </a:effectLst>
        </p:spPr>
      </p:pic>
      <p:pic>
        <p:nvPicPr>
          <p:cNvPr id="23" name="Picture 22">
            <a:extLst>
              <a:ext uri="{FF2B5EF4-FFF2-40B4-BE49-F238E27FC236}">
                <a16:creationId xmlns:a16="http://schemas.microsoft.com/office/drawing/2014/main" id="{823D10F3-C439-499F-BF48-6597FD701C00}"/>
              </a:ext>
            </a:extLst>
          </p:cNvPr>
          <p:cNvPicPr>
            <a:picLocks noChangeAspect="1"/>
          </p:cNvPicPr>
          <p:nvPr/>
        </p:nvPicPr>
        <p:blipFill>
          <a:blip r:embed="rId9"/>
          <a:stretch>
            <a:fillRect/>
          </a:stretch>
        </p:blipFill>
        <p:spPr>
          <a:xfrm>
            <a:off x="5057292" y="4086700"/>
            <a:ext cx="6335009" cy="2314898"/>
          </a:xfrm>
          <a:prstGeom prst="rect">
            <a:avLst/>
          </a:prstGeom>
          <a:ln>
            <a:noFill/>
          </a:ln>
          <a:effectLst>
            <a:outerShdw blurRad="190500" algn="tl" rotWithShape="0">
              <a:srgbClr val="000000">
                <a:alpha val="70000"/>
              </a:srgbClr>
            </a:outerShdw>
          </a:effectLst>
        </p:spPr>
      </p:pic>
      <p:pic>
        <p:nvPicPr>
          <p:cNvPr id="22" name="Picture 21">
            <a:hlinkClick r:id="rId10"/>
            <a:extLst>
              <a:ext uri="{FF2B5EF4-FFF2-40B4-BE49-F238E27FC236}">
                <a16:creationId xmlns:a16="http://schemas.microsoft.com/office/drawing/2014/main" id="{73807D40-DF4D-45BE-BC64-90114CF87BB0}"/>
              </a:ext>
            </a:extLst>
          </p:cNvPr>
          <p:cNvPicPr>
            <a:picLocks noChangeAspect="1"/>
          </p:cNvPicPr>
          <p:nvPr/>
        </p:nvPicPr>
        <p:blipFill>
          <a:blip r:embed="rId11"/>
          <a:stretch>
            <a:fillRect/>
          </a:stretch>
        </p:blipFill>
        <p:spPr>
          <a:xfrm>
            <a:off x="12581583" y="749636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par>
                                <p:cTn id="48" presetID="10"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6" name="Text 2"/>
          <p:cNvSpPr/>
          <p:nvPr/>
        </p:nvSpPr>
        <p:spPr>
          <a:xfrm>
            <a:off x="864037" y="723067"/>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Definition Writing</a:t>
            </a:r>
            <a:endParaRPr lang="en-US" sz="4574" dirty="0"/>
          </a:p>
        </p:txBody>
      </p:sp>
      <p:sp>
        <p:nvSpPr>
          <p:cNvPr id="7" name="Text 3"/>
          <p:cNvSpPr/>
          <p:nvPr/>
        </p:nvSpPr>
        <p:spPr>
          <a:xfrm>
            <a:off x="864037" y="1819394"/>
            <a:ext cx="7415927" cy="79009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In definition writing, the writer’s main purpose is to tell you what something is.</a:t>
            </a:r>
            <a:endParaRPr lang="en-US" sz="1944" dirty="0"/>
          </a:p>
        </p:txBody>
      </p:sp>
      <p:sp>
        <p:nvSpPr>
          <p:cNvPr id="8" name="Shape 4"/>
          <p:cNvSpPr/>
          <p:nvPr/>
        </p:nvSpPr>
        <p:spPr>
          <a:xfrm>
            <a:off x="864037" y="2887147"/>
            <a:ext cx="4935101" cy="4024016"/>
          </a:xfrm>
          <a:prstGeom prst="roundRect">
            <a:avLst>
              <a:gd name="adj" fmla="val 4023"/>
            </a:avLst>
          </a:prstGeom>
          <a:noFill/>
          <a:ln w="15240">
            <a:solidFill>
              <a:srgbClr val="000000">
                <a:alpha val="8000"/>
              </a:srgbClr>
            </a:solidFill>
            <a:prstDash val="solid"/>
          </a:ln>
        </p:spPr>
        <p:txBody>
          <a:bodyPr/>
          <a:lstStyle/>
          <a:p>
            <a:endParaRPr lang="en-GB"/>
          </a:p>
        </p:txBody>
      </p:sp>
      <p:sp>
        <p:nvSpPr>
          <p:cNvPr id="9" name="Shape 5"/>
          <p:cNvSpPr/>
          <p:nvPr/>
        </p:nvSpPr>
        <p:spPr>
          <a:xfrm>
            <a:off x="848797" y="2929534"/>
            <a:ext cx="4673045" cy="3895362"/>
          </a:xfrm>
          <a:prstGeom prst="rect">
            <a:avLst/>
          </a:prstGeom>
          <a:solidFill>
            <a:srgbClr val="FFFFFF">
              <a:alpha val="4000"/>
            </a:srgbClr>
          </a:solidFill>
          <a:ln/>
        </p:spPr>
        <p:txBody>
          <a:bodyPr/>
          <a:lstStyle/>
          <a:p>
            <a:endParaRPr lang="en-GB"/>
          </a:p>
        </p:txBody>
      </p:sp>
      <p:sp>
        <p:nvSpPr>
          <p:cNvPr id="10" name="Text 6"/>
          <p:cNvSpPr/>
          <p:nvPr/>
        </p:nvSpPr>
        <p:spPr>
          <a:xfrm>
            <a:off x="1126093" y="3085267"/>
            <a:ext cx="4041330" cy="395049"/>
          </a:xfrm>
          <a:prstGeom prst="rect">
            <a:avLst/>
          </a:prstGeom>
          <a:noFill/>
          <a:ln/>
        </p:spPr>
        <p:txBody>
          <a:bodyPr wrap="none" rtlCol="0" anchor="t"/>
          <a:lstStyle/>
          <a:p>
            <a:pPr marL="0" indent="0">
              <a:lnSpc>
                <a:spcPts val="3110"/>
              </a:lnSpc>
              <a:buNone/>
            </a:pPr>
            <a:r>
              <a:rPr lang="en-US" sz="1944" b="1" kern="0" spc="-39" dirty="0">
                <a:solidFill>
                  <a:srgbClr val="272525"/>
                </a:solidFill>
                <a:ea typeface="Source Sans Pro" pitchFamily="34" charset="-122"/>
                <a:cs typeface="Source Sans Pro" pitchFamily="34" charset="-120"/>
              </a:rPr>
              <a:t>A definition writing</a:t>
            </a:r>
            <a:endParaRPr lang="en-US" sz="1944" dirty="0"/>
          </a:p>
        </p:txBody>
      </p:sp>
      <p:sp>
        <p:nvSpPr>
          <p:cNvPr id="11" name="Text 7"/>
          <p:cNvSpPr/>
          <p:nvPr/>
        </p:nvSpPr>
        <p:spPr>
          <a:xfrm>
            <a:off x="1126093" y="3628430"/>
            <a:ext cx="3339581" cy="395049"/>
          </a:xfrm>
          <a:prstGeom prst="rect">
            <a:avLst/>
          </a:prstGeom>
          <a:noFill/>
          <a:ln/>
        </p:spPr>
        <p:txBody>
          <a:bodyPr wrap="none" rtlCol="0" anchor="t"/>
          <a:lstStyle/>
          <a:p>
            <a:pPr marL="342900" indent="-342900">
              <a:lnSpc>
                <a:spcPts val="3110"/>
              </a:lnSpc>
              <a:buFont typeface="Arial" panose="020B0604020202020204" pitchFamily="34" charset="0"/>
              <a:buChar char="•"/>
            </a:pPr>
            <a:r>
              <a:rPr lang="en-US" sz="1944" kern="0" spc="-39" dirty="0">
                <a:solidFill>
                  <a:srgbClr val="272525"/>
                </a:solidFill>
                <a:ea typeface="Source Sans Pro" pitchFamily="34" charset="-122"/>
                <a:cs typeface="Source Sans Pro" pitchFamily="34" charset="-120"/>
              </a:rPr>
              <a:t>Explains what something is</a:t>
            </a:r>
            <a:endParaRPr lang="en-US" sz="1944" dirty="0"/>
          </a:p>
        </p:txBody>
      </p:sp>
      <p:sp>
        <p:nvSpPr>
          <p:cNvPr id="12" name="Text 8"/>
          <p:cNvSpPr/>
          <p:nvPr/>
        </p:nvSpPr>
        <p:spPr>
          <a:xfrm>
            <a:off x="1126092" y="4144447"/>
            <a:ext cx="3339581" cy="1367433"/>
          </a:xfrm>
          <a:prstGeom prst="rect">
            <a:avLst/>
          </a:prstGeom>
          <a:noFill/>
          <a:ln/>
        </p:spPr>
        <p:txBody>
          <a:bodyPr wrap="square" rtlCol="0" anchor="t"/>
          <a:lstStyle/>
          <a:p>
            <a:pPr marL="342900" indent="-342900">
              <a:lnSpc>
                <a:spcPts val="3110"/>
              </a:lnSpc>
              <a:buFont typeface="Arial" panose="020B0604020202020204" pitchFamily="34" charset="0"/>
              <a:buChar char="•"/>
            </a:pPr>
            <a:r>
              <a:rPr lang="en-US" sz="1944" kern="0" spc="-39" dirty="0">
                <a:solidFill>
                  <a:srgbClr val="272525"/>
                </a:solidFill>
                <a:ea typeface="Source Sans Pro" pitchFamily="34" charset="-122"/>
                <a:cs typeface="Source Sans Pro" pitchFamily="34" charset="-120"/>
              </a:rPr>
              <a:t>Gives facts, details, and     examples to make the  definition clear to the reader</a:t>
            </a:r>
            <a:endParaRPr lang="en-US" sz="1944" dirty="0"/>
          </a:p>
        </p:txBody>
      </p:sp>
      <p:sp>
        <p:nvSpPr>
          <p:cNvPr id="13" name="Text 9"/>
          <p:cNvSpPr/>
          <p:nvPr/>
        </p:nvSpPr>
        <p:spPr>
          <a:xfrm>
            <a:off x="1126091" y="5509537"/>
            <a:ext cx="3849945" cy="1037246"/>
          </a:xfrm>
          <a:prstGeom prst="rect">
            <a:avLst/>
          </a:prstGeom>
          <a:noFill/>
          <a:ln/>
        </p:spPr>
        <p:txBody>
          <a:bodyPr wrap="none" rtlCol="0" anchor="t"/>
          <a:lstStyle/>
          <a:p>
            <a:pPr marL="342900" indent="-342900">
              <a:lnSpc>
                <a:spcPts val="3110"/>
              </a:lnSpc>
              <a:buFont typeface="Arial" panose="020B0604020202020204" pitchFamily="34" charset="0"/>
              <a:buChar char="•"/>
            </a:pPr>
            <a:r>
              <a:rPr lang="en-US" sz="1944" u="sng" kern="0" spc="-39" dirty="0">
                <a:solidFill>
                  <a:srgbClr val="272525"/>
                </a:solidFill>
                <a:ea typeface="Source Sans Pro" pitchFamily="34" charset="-122"/>
                <a:cs typeface="Source Sans Pro" pitchFamily="34" charset="-120"/>
              </a:rPr>
              <a:t>Start with a dictionary definition</a:t>
            </a:r>
            <a:r>
              <a:rPr lang="en-US" sz="1944" kern="0" spc="-39" dirty="0">
                <a:solidFill>
                  <a:srgbClr val="272525"/>
                </a:solidFill>
                <a:ea typeface="Source Sans Pro" pitchFamily="34" charset="-122"/>
                <a:cs typeface="Source Sans Pro" pitchFamily="34" charset="-120"/>
              </a:rPr>
              <a:t>, </a:t>
            </a:r>
          </a:p>
          <a:p>
            <a:pPr>
              <a:lnSpc>
                <a:spcPts val="3110"/>
              </a:lnSpc>
            </a:pPr>
            <a:r>
              <a:rPr lang="en-US" sz="1944" kern="0" spc="-39" dirty="0">
                <a:solidFill>
                  <a:srgbClr val="272525"/>
                </a:solidFill>
                <a:ea typeface="Source Sans Pro" pitchFamily="34" charset="-122"/>
                <a:cs typeface="Source Sans Pro" pitchFamily="34" charset="-120"/>
              </a:rPr>
              <a:t>       then give your ideas</a:t>
            </a:r>
            <a:endParaRPr lang="en-US" sz="1944" dirty="0"/>
          </a:p>
        </p:txBody>
      </p:sp>
      <p:sp>
        <p:nvSpPr>
          <p:cNvPr id="14" name="Text 10"/>
          <p:cNvSpPr/>
          <p:nvPr/>
        </p:nvSpPr>
        <p:spPr>
          <a:xfrm>
            <a:off x="6663175" y="5072864"/>
            <a:ext cx="7415927" cy="1580198"/>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           In the dictionary, the Sun is a huge ball of fire in space that gives us light and heat. It's very big and far away, but I can see it during the day. The Sun helps plants grow and gives us energy to play outside. Without the Sun, there would be no daytime or warmth on Earth!</a:t>
            </a:r>
            <a:endParaRPr lang="en-US" sz="1944" dirty="0"/>
          </a:p>
        </p:txBody>
      </p:sp>
      <p:pic>
        <p:nvPicPr>
          <p:cNvPr id="16" name="Picture 15" descr="Sun - NASA Science">
            <a:extLst>
              <a:ext uri="{FF2B5EF4-FFF2-40B4-BE49-F238E27FC236}">
                <a16:creationId xmlns:a16="http://schemas.microsoft.com/office/drawing/2014/main" id="{A07F01EE-D651-4A9E-90A9-BC74011FC0B8}"/>
              </a:ext>
            </a:extLst>
          </p:cNvPr>
          <p:cNvPicPr/>
          <p:nvPr/>
        </p:nvPicPr>
        <p:blipFill rotWithShape="1">
          <a:blip r:embed="rId4" cstate="print">
            <a:extLst>
              <a:ext uri="{28A0092B-C50C-407E-A947-70E740481C1C}">
                <a14:useLocalDpi xmlns:a14="http://schemas.microsoft.com/office/drawing/2010/main" val="0"/>
              </a:ext>
            </a:extLst>
          </a:blip>
          <a:srcRect l="17181" t="19244" r="17870" b="19587"/>
          <a:stretch/>
        </p:blipFill>
        <p:spPr bwMode="auto">
          <a:xfrm>
            <a:off x="8831264" y="2368461"/>
            <a:ext cx="3071913" cy="2465644"/>
          </a:xfrm>
          <a:prstGeom prst="rect">
            <a:avLst/>
          </a:prstGeom>
          <a:noFill/>
          <a:ln>
            <a:noFill/>
          </a:ln>
          <a:extLst>
            <a:ext uri="{53640926-AAD7-44D8-BBD7-CCE9431645EC}">
              <a14:shadowObscured xmlns:a14="http://schemas.microsoft.com/office/drawing/2010/main"/>
            </a:ext>
          </a:extLst>
        </p:spPr>
      </p:pic>
      <p:pic>
        <p:nvPicPr>
          <p:cNvPr id="17" name="Picture 16">
            <a:hlinkClick r:id="rId5"/>
            <a:extLst>
              <a:ext uri="{FF2B5EF4-FFF2-40B4-BE49-F238E27FC236}">
                <a16:creationId xmlns:a16="http://schemas.microsoft.com/office/drawing/2014/main" id="{E9EB0C06-F431-4B2F-B33C-1A3AAC1AD954}"/>
              </a:ext>
            </a:extLst>
          </p:cNvPr>
          <p:cNvPicPr>
            <a:picLocks noChangeAspect="1"/>
          </p:cNvPicPr>
          <p:nvPr/>
        </p:nvPicPr>
        <p:blipFill>
          <a:blip r:embed="rId6"/>
          <a:stretch>
            <a:fillRect/>
          </a:stretch>
        </p:blipFill>
        <p:spPr>
          <a:xfrm>
            <a:off x="12581583" y="749636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1229201"/>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latin typeface="adonis-web" pitchFamily="34" charset="0"/>
                <a:ea typeface="adonis-web" pitchFamily="34" charset="-122"/>
                <a:cs typeface="adonis-web" pitchFamily="34" charset="-120"/>
              </a:rPr>
              <a:t>Process Writing</a:t>
            </a:r>
            <a:endParaRPr lang="en-US" sz="4574" dirty="0"/>
          </a:p>
        </p:txBody>
      </p:sp>
      <p:sp>
        <p:nvSpPr>
          <p:cNvPr id="5" name="Text 2"/>
          <p:cNvSpPr/>
          <p:nvPr/>
        </p:nvSpPr>
        <p:spPr>
          <a:xfrm>
            <a:off x="968693" y="2202061"/>
            <a:ext cx="6043970" cy="1580198"/>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In a process paragraph, you explain how to do something step by step. First, you list the steps in order, using words like "first," "next," and "finally" to show when each step happens. At the end, you have a specific result.</a:t>
            </a:r>
            <a:endParaRPr lang="en-US" sz="1944" dirty="0"/>
          </a:p>
        </p:txBody>
      </p:sp>
      <p:sp>
        <p:nvSpPr>
          <p:cNvPr id="6" name="Shape 3"/>
          <p:cNvSpPr/>
          <p:nvPr/>
        </p:nvSpPr>
        <p:spPr>
          <a:xfrm>
            <a:off x="968693" y="4059912"/>
            <a:ext cx="6043970" cy="2909649"/>
          </a:xfrm>
          <a:prstGeom prst="roundRect">
            <a:avLst>
              <a:gd name="adj" fmla="val 3818"/>
            </a:avLst>
          </a:prstGeom>
          <a:noFill/>
          <a:ln w="15240">
            <a:solidFill>
              <a:srgbClr val="000000">
                <a:alpha val="8000"/>
              </a:srgbClr>
            </a:solidFill>
            <a:prstDash val="solid"/>
          </a:ln>
        </p:spPr>
        <p:txBody>
          <a:bodyPr/>
          <a:lstStyle/>
          <a:p>
            <a:endParaRPr lang="en-GB"/>
          </a:p>
        </p:txBody>
      </p:sp>
      <p:sp>
        <p:nvSpPr>
          <p:cNvPr id="7" name="Shape 4"/>
          <p:cNvSpPr/>
          <p:nvPr/>
        </p:nvSpPr>
        <p:spPr>
          <a:xfrm>
            <a:off x="983933" y="4075152"/>
            <a:ext cx="6013490" cy="2879169"/>
          </a:xfrm>
          <a:prstGeom prst="rect">
            <a:avLst/>
          </a:prstGeom>
          <a:solidFill>
            <a:srgbClr val="FFFFFF">
              <a:alpha val="4000"/>
            </a:srgbClr>
          </a:solidFill>
          <a:ln/>
        </p:spPr>
        <p:txBody>
          <a:bodyPr/>
          <a:lstStyle/>
          <a:p>
            <a:endParaRPr lang="en-GB"/>
          </a:p>
        </p:txBody>
      </p:sp>
      <p:sp>
        <p:nvSpPr>
          <p:cNvPr id="8" name="Text 5"/>
          <p:cNvSpPr/>
          <p:nvPr/>
        </p:nvSpPr>
        <p:spPr>
          <a:xfrm>
            <a:off x="1230749" y="4230886"/>
            <a:ext cx="5519857" cy="395049"/>
          </a:xfrm>
          <a:prstGeom prst="rect">
            <a:avLst/>
          </a:prstGeom>
          <a:noFill/>
          <a:ln/>
        </p:spPr>
        <p:txBody>
          <a:bodyPr wrap="none" rtlCol="0" anchor="t"/>
          <a:lstStyle/>
          <a:p>
            <a:pPr marL="0" indent="0">
              <a:lnSpc>
                <a:spcPts val="3110"/>
              </a:lnSpc>
              <a:buNone/>
            </a:pPr>
            <a:r>
              <a:rPr lang="en-US" sz="1944" b="1" kern="0" spc="-39" dirty="0">
                <a:solidFill>
                  <a:srgbClr val="272525"/>
                </a:solidFill>
                <a:latin typeface="Source Sans Pro" pitchFamily="34" charset="0"/>
                <a:ea typeface="Source Sans Pro" pitchFamily="34" charset="-122"/>
                <a:cs typeface="Source Sans Pro" pitchFamily="34" charset="-120"/>
              </a:rPr>
              <a:t>A process analysis paragraph</a:t>
            </a:r>
            <a:endParaRPr lang="en-US" sz="1944" dirty="0"/>
          </a:p>
        </p:txBody>
      </p:sp>
      <p:sp>
        <p:nvSpPr>
          <p:cNvPr id="9" name="Text 6"/>
          <p:cNvSpPr/>
          <p:nvPr/>
        </p:nvSpPr>
        <p:spPr>
          <a:xfrm>
            <a:off x="1230749" y="4774049"/>
            <a:ext cx="5519857"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 Explains a sequence or process</a:t>
            </a:r>
            <a:endParaRPr lang="en-US" sz="1944" dirty="0"/>
          </a:p>
        </p:txBody>
      </p:sp>
      <p:sp>
        <p:nvSpPr>
          <p:cNvPr id="10" name="Text 7"/>
          <p:cNvSpPr/>
          <p:nvPr/>
        </p:nvSpPr>
        <p:spPr>
          <a:xfrm>
            <a:off x="1230749" y="5317212"/>
            <a:ext cx="5519857"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 Presents facts and details in chronological order</a:t>
            </a:r>
            <a:endParaRPr lang="en-US" sz="1944" dirty="0"/>
          </a:p>
        </p:txBody>
      </p:sp>
      <p:sp>
        <p:nvSpPr>
          <p:cNvPr id="11" name="Text 8"/>
          <p:cNvSpPr/>
          <p:nvPr/>
        </p:nvSpPr>
        <p:spPr>
          <a:xfrm>
            <a:off x="1230749" y="5860375"/>
            <a:ext cx="5519857"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 Uses time words or phrases</a:t>
            </a:r>
            <a:endParaRPr lang="en-US" sz="1944" dirty="0"/>
          </a:p>
        </p:txBody>
      </p:sp>
      <p:sp>
        <p:nvSpPr>
          <p:cNvPr id="12" name="Text 9"/>
          <p:cNvSpPr/>
          <p:nvPr/>
        </p:nvSpPr>
        <p:spPr>
          <a:xfrm>
            <a:off x="1230749" y="6403538"/>
            <a:ext cx="5519857" cy="395049"/>
          </a:xfrm>
          <a:prstGeom prst="rect">
            <a:avLst/>
          </a:prstGeom>
          <a:noFill/>
          <a:ln/>
        </p:spPr>
        <p:txBody>
          <a:bodyPr wrap="non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 Ends with a specified result</a:t>
            </a:r>
            <a:endParaRPr lang="en-US" sz="1944" dirty="0"/>
          </a:p>
        </p:txBody>
      </p:sp>
      <p:sp>
        <p:nvSpPr>
          <p:cNvPr id="13" name="Text 10"/>
          <p:cNvSpPr/>
          <p:nvPr/>
        </p:nvSpPr>
        <p:spPr>
          <a:xfrm>
            <a:off x="8064460" y="262266"/>
            <a:ext cx="6046589" cy="402669"/>
          </a:xfrm>
          <a:prstGeom prst="rect">
            <a:avLst/>
          </a:prstGeom>
          <a:noFill/>
          <a:ln/>
        </p:spPr>
        <p:txBody>
          <a:bodyPr wrap="non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For a bit of fun, let’s make a Balloon Turtle Bracelet. </a:t>
            </a:r>
            <a:r>
              <a:rPr lang="en-US" sz="1944" kern="0" spc="-39" dirty="0">
                <a:solidFill>
                  <a:srgbClr val="000000"/>
                </a:solidFill>
                <a:latin typeface="Source Sans Pro" pitchFamily="34" charset="0"/>
                <a:ea typeface="Source Sans Pro" pitchFamily="34" charset="-122"/>
                <a:cs typeface="Source Sans Pro" pitchFamily="34" charset="-120"/>
              </a:rPr>
              <a:t>😊</a:t>
            </a:r>
            <a:endParaRPr lang="en-US" sz="1944" dirty="0"/>
          </a:p>
        </p:txBody>
      </p:sp>
      <p:sp>
        <p:nvSpPr>
          <p:cNvPr id="14" name="Text 11"/>
          <p:cNvSpPr/>
          <p:nvPr/>
        </p:nvSpPr>
        <p:spPr>
          <a:xfrm>
            <a:off x="8167228" y="2386051"/>
            <a:ext cx="6046589" cy="5237561"/>
          </a:xfrm>
          <a:prstGeom prst="rect">
            <a:avLst/>
          </a:prstGeom>
          <a:noFill/>
          <a:ln/>
        </p:spPr>
        <p:txBody>
          <a:bodyPr wrap="square" rtlCol="0" anchor="t"/>
          <a:lstStyle/>
          <a:p>
            <a:pPr marL="0" indent="0">
              <a:lnSpc>
                <a:spcPts val="3110"/>
              </a:lnSpc>
              <a:buNone/>
            </a:pPr>
            <a:r>
              <a:rPr lang="en-US" sz="1944" kern="0" spc="-39" dirty="0">
                <a:solidFill>
                  <a:srgbClr val="272525"/>
                </a:solidFill>
                <a:latin typeface="Source Sans Pro" pitchFamily="34" charset="0"/>
                <a:ea typeface="Source Sans Pro" pitchFamily="34" charset="-122"/>
                <a:cs typeface="Source Sans Pro" pitchFamily="34" charset="-120"/>
              </a:rPr>
              <a:t>First, take a balloon and blow it up about halfway with the inflator tool and tie the end. Now, pinch the tied part with your fingers and push it in and up, twisting it to make a 'tulip twist'. Twist around the tied part to form the turtle’s head. Next, twist the balloon below the head to make a small body (about 3 fingers). Then, make four legs by twisting sections evenly (about 2 fingers each). Twist the legs together a few times. Now, carefully push the turtle body through the legs. Next, hold the tail part of the balloon, snip the end to let most (not all) of the air out, then tie a knot below the snip. To make the bracelet band, take the tail part and wrap it around the neck of the turtle a few times. Your cute turtle bracelet is ready to design and wear!</a:t>
            </a:r>
            <a:endParaRPr lang="en-US" sz="1944" dirty="0"/>
          </a:p>
        </p:txBody>
      </p:sp>
      <p:pic>
        <p:nvPicPr>
          <p:cNvPr id="17" name="Picture 16">
            <a:extLst>
              <a:ext uri="{FF2B5EF4-FFF2-40B4-BE49-F238E27FC236}">
                <a16:creationId xmlns:a16="http://schemas.microsoft.com/office/drawing/2014/main" id="{8A696131-5FAA-4526-9530-E8B40CA2CD84}"/>
              </a:ext>
            </a:extLst>
          </p:cNvPr>
          <p:cNvPicPr>
            <a:picLocks noChangeAspect="1"/>
          </p:cNvPicPr>
          <p:nvPr/>
        </p:nvPicPr>
        <p:blipFill rotWithShape="1">
          <a:blip r:embed="rId4"/>
          <a:srcRect l="13594" t="15311" r="27032" b="38759"/>
          <a:stretch/>
        </p:blipFill>
        <p:spPr>
          <a:xfrm>
            <a:off x="10264140" y="798393"/>
            <a:ext cx="1539308" cy="1587658"/>
          </a:xfrm>
          <a:prstGeom prst="rect">
            <a:avLst/>
          </a:prstGeom>
        </p:spPr>
      </p:pic>
      <p:pic>
        <p:nvPicPr>
          <p:cNvPr id="18" name="Picture 17">
            <a:hlinkClick r:id="rId5"/>
            <a:extLst>
              <a:ext uri="{FF2B5EF4-FFF2-40B4-BE49-F238E27FC236}">
                <a16:creationId xmlns:a16="http://schemas.microsoft.com/office/drawing/2014/main" id="{6BA66584-A126-43F2-BA63-066CD9F9638E}"/>
              </a:ext>
            </a:extLst>
          </p:cNvPr>
          <p:cNvPicPr>
            <a:picLocks noChangeAspect="1"/>
          </p:cNvPicPr>
          <p:nvPr/>
        </p:nvPicPr>
        <p:blipFill>
          <a:blip r:embed="rId6"/>
          <a:stretch>
            <a:fillRect/>
          </a:stretch>
        </p:blipFill>
        <p:spPr>
          <a:xfrm>
            <a:off x="12581583" y="759614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2062996" y="566738"/>
            <a:ext cx="4807506" cy="600908"/>
          </a:xfrm>
          <a:prstGeom prst="rect">
            <a:avLst/>
          </a:prstGeom>
          <a:noFill/>
          <a:ln/>
        </p:spPr>
        <p:txBody>
          <a:bodyPr wrap="none" rtlCol="0" anchor="t"/>
          <a:lstStyle/>
          <a:p>
            <a:pPr marL="0" indent="0">
              <a:lnSpc>
                <a:spcPts val="4732"/>
              </a:lnSpc>
              <a:buNone/>
            </a:pPr>
            <a:r>
              <a:rPr lang="en-US" sz="3785" b="1" kern="0" spc="-76" dirty="0">
                <a:solidFill>
                  <a:srgbClr val="000000"/>
                </a:solidFill>
                <a:ea typeface="adonis-web" pitchFamily="34" charset="-122"/>
                <a:cs typeface="adonis-web" pitchFamily="34" charset="-120"/>
              </a:rPr>
              <a:t>Descriptive Writing</a:t>
            </a:r>
            <a:endParaRPr lang="en-US" sz="3785" dirty="0"/>
          </a:p>
        </p:txBody>
      </p:sp>
      <p:sp>
        <p:nvSpPr>
          <p:cNvPr id="5" name="Text 2"/>
          <p:cNvSpPr/>
          <p:nvPr/>
        </p:nvSpPr>
        <p:spPr>
          <a:xfrm>
            <a:off x="2062996" y="1474113"/>
            <a:ext cx="10504408" cy="326827"/>
          </a:xfrm>
          <a:prstGeom prst="rect">
            <a:avLst/>
          </a:prstGeom>
          <a:noFill/>
          <a:ln/>
        </p:spPr>
        <p:txBody>
          <a:bodyPr wrap="none" rtlCol="0" anchor="t"/>
          <a:lstStyle/>
          <a:p>
            <a:pPr marL="0" indent="0">
              <a:lnSpc>
                <a:spcPts val="2574"/>
              </a:lnSpc>
              <a:buNone/>
            </a:pPr>
            <a:r>
              <a:rPr lang="en-US" sz="1609" kern="0" spc="-32" dirty="0">
                <a:solidFill>
                  <a:srgbClr val="272525"/>
                </a:solidFill>
                <a:ea typeface="Source Sans Pro" pitchFamily="34" charset="-122"/>
                <a:cs typeface="Source Sans Pro" pitchFamily="34" charset="-120"/>
              </a:rPr>
              <a:t>A descriptive writing describes how something or someone looks or feels.</a:t>
            </a:r>
            <a:endParaRPr lang="en-US" sz="1609" dirty="0"/>
          </a:p>
        </p:txBody>
      </p:sp>
      <p:sp>
        <p:nvSpPr>
          <p:cNvPr id="6" name="Shape 3"/>
          <p:cNvSpPr/>
          <p:nvPr/>
        </p:nvSpPr>
        <p:spPr>
          <a:xfrm>
            <a:off x="2062996" y="2030730"/>
            <a:ext cx="7336185" cy="2849047"/>
          </a:xfrm>
          <a:prstGeom prst="roundRect">
            <a:avLst>
              <a:gd name="adj" fmla="val 3227"/>
            </a:avLst>
          </a:prstGeom>
          <a:noFill/>
          <a:ln w="7620">
            <a:solidFill>
              <a:srgbClr val="000000">
                <a:alpha val="8000"/>
              </a:srgbClr>
            </a:solidFill>
            <a:prstDash val="solid"/>
          </a:ln>
        </p:spPr>
        <p:txBody>
          <a:bodyPr/>
          <a:lstStyle/>
          <a:p>
            <a:endParaRPr lang="en-GB"/>
          </a:p>
        </p:txBody>
      </p:sp>
      <p:sp>
        <p:nvSpPr>
          <p:cNvPr id="7" name="Shape 4"/>
          <p:cNvSpPr/>
          <p:nvPr/>
        </p:nvSpPr>
        <p:spPr>
          <a:xfrm>
            <a:off x="2070616" y="2030730"/>
            <a:ext cx="6470872" cy="2833807"/>
          </a:xfrm>
          <a:prstGeom prst="rect">
            <a:avLst/>
          </a:prstGeom>
          <a:solidFill>
            <a:srgbClr val="FFFFFF">
              <a:alpha val="4000"/>
            </a:srgbClr>
          </a:solidFill>
          <a:ln/>
        </p:spPr>
        <p:txBody>
          <a:bodyPr/>
          <a:lstStyle/>
          <a:p>
            <a:endParaRPr lang="en-GB"/>
          </a:p>
        </p:txBody>
      </p:sp>
      <p:sp>
        <p:nvSpPr>
          <p:cNvPr id="8" name="Text 5"/>
          <p:cNvSpPr/>
          <p:nvPr/>
        </p:nvSpPr>
        <p:spPr>
          <a:xfrm>
            <a:off x="2274927" y="2185234"/>
            <a:ext cx="6794201" cy="326827"/>
          </a:xfrm>
          <a:prstGeom prst="rect">
            <a:avLst/>
          </a:prstGeom>
          <a:noFill/>
          <a:ln/>
        </p:spPr>
        <p:txBody>
          <a:bodyPr wrap="none" rtlCol="0" anchor="t"/>
          <a:lstStyle/>
          <a:p>
            <a:pPr marL="0" indent="0">
              <a:lnSpc>
                <a:spcPts val="2574"/>
              </a:lnSpc>
              <a:buNone/>
            </a:pPr>
            <a:r>
              <a:rPr lang="en-US" sz="1609" b="1" kern="0" spc="-32" dirty="0">
                <a:solidFill>
                  <a:srgbClr val="272525"/>
                </a:solidFill>
                <a:ea typeface="Source Sans Pro" pitchFamily="34" charset="-122"/>
                <a:cs typeface="Source Sans Pro" pitchFamily="34" charset="-120"/>
              </a:rPr>
              <a:t>A descriptive writing</a:t>
            </a:r>
            <a:endParaRPr lang="en-US" sz="1609" dirty="0"/>
          </a:p>
        </p:txBody>
      </p:sp>
      <p:sp>
        <p:nvSpPr>
          <p:cNvPr id="9" name="Text 6"/>
          <p:cNvSpPr/>
          <p:nvPr/>
        </p:nvSpPr>
        <p:spPr>
          <a:xfrm>
            <a:off x="2274927" y="2634576"/>
            <a:ext cx="6557185" cy="326827"/>
          </a:xfrm>
          <a:prstGeom prst="rect">
            <a:avLst/>
          </a:prstGeom>
          <a:noFill/>
          <a:ln/>
        </p:spPr>
        <p:txBody>
          <a:bodyPr wrap="none" rtlCol="0" anchor="t"/>
          <a:lstStyle/>
          <a:p>
            <a:pPr marL="0" indent="0">
              <a:lnSpc>
                <a:spcPts val="2574"/>
              </a:lnSpc>
              <a:buNone/>
            </a:pPr>
            <a:r>
              <a:rPr lang="en-US" sz="1609" kern="0" spc="-32" dirty="0">
                <a:solidFill>
                  <a:srgbClr val="272525"/>
                </a:solidFill>
                <a:ea typeface="Source Sans Pro" pitchFamily="34" charset="-122"/>
                <a:cs typeface="Source Sans Pro" pitchFamily="34" charset="-120"/>
              </a:rPr>
              <a:t>- Describes</a:t>
            </a:r>
            <a:endParaRPr lang="en-US" sz="1609" dirty="0"/>
          </a:p>
        </p:txBody>
      </p:sp>
      <p:sp>
        <p:nvSpPr>
          <p:cNvPr id="10" name="Text 7"/>
          <p:cNvSpPr/>
          <p:nvPr/>
        </p:nvSpPr>
        <p:spPr>
          <a:xfrm>
            <a:off x="2274927" y="3083918"/>
            <a:ext cx="6266561" cy="326827"/>
          </a:xfrm>
          <a:prstGeom prst="rect">
            <a:avLst/>
          </a:prstGeom>
          <a:noFill/>
          <a:ln/>
        </p:spPr>
        <p:txBody>
          <a:bodyPr wrap="none" rtlCol="0" anchor="t"/>
          <a:lstStyle/>
          <a:p>
            <a:pPr marL="0" indent="0">
              <a:lnSpc>
                <a:spcPts val="2574"/>
              </a:lnSpc>
              <a:buNone/>
            </a:pPr>
            <a:r>
              <a:rPr lang="en-US" sz="1609" kern="0" spc="-32" dirty="0">
                <a:solidFill>
                  <a:srgbClr val="272525"/>
                </a:solidFill>
                <a:ea typeface="Source Sans Pro" pitchFamily="34" charset="-122"/>
                <a:cs typeface="Source Sans Pro" pitchFamily="34" charset="-120"/>
              </a:rPr>
              <a:t>- Gives impressions, not definitions</a:t>
            </a:r>
            <a:endParaRPr lang="en-US" sz="1609" dirty="0"/>
          </a:p>
        </p:txBody>
      </p:sp>
      <p:sp>
        <p:nvSpPr>
          <p:cNvPr id="11" name="Text 8"/>
          <p:cNvSpPr/>
          <p:nvPr/>
        </p:nvSpPr>
        <p:spPr>
          <a:xfrm>
            <a:off x="2274927" y="3533260"/>
            <a:ext cx="6557185" cy="326827"/>
          </a:xfrm>
          <a:prstGeom prst="rect">
            <a:avLst/>
          </a:prstGeom>
          <a:noFill/>
          <a:ln/>
        </p:spPr>
        <p:txBody>
          <a:bodyPr wrap="none" rtlCol="0" anchor="t"/>
          <a:lstStyle/>
          <a:p>
            <a:pPr marL="0" indent="0">
              <a:lnSpc>
                <a:spcPts val="2574"/>
              </a:lnSpc>
              <a:buNone/>
            </a:pPr>
            <a:r>
              <a:rPr lang="en-US" sz="1609" kern="0" spc="-32" dirty="0">
                <a:solidFill>
                  <a:srgbClr val="272525"/>
                </a:solidFill>
                <a:ea typeface="Source Sans Pro" pitchFamily="34" charset="-122"/>
                <a:cs typeface="Source Sans Pro" pitchFamily="34" charset="-120"/>
              </a:rPr>
              <a:t>- “shows” the reader</a:t>
            </a:r>
            <a:endParaRPr lang="en-US" sz="1609" dirty="0"/>
          </a:p>
        </p:txBody>
      </p:sp>
      <p:sp>
        <p:nvSpPr>
          <p:cNvPr id="12" name="Text 9"/>
          <p:cNvSpPr/>
          <p:nvPr/>
        </p:nvSpPr>
        <p:spPr>
          <a:xfrm>
            <a:off x="2274927" y="3965853"/>
            <a:ext cx="5983026" cy="326827"/>
          </a:xfrm>
          <a:prstGeom prst="rect">
            <a:avLst/>
          </a:prstGeom>
          <a:noFill/>
          <a:ln/>
        </p:spPr>
        <p:txBody>
          <a:bodyPr wrap="none" rtlCol="0" anchor="t"/>
          <a:lstStyle/>
          <a:p>
            <a:pPr marL="0" indent="0">
              <a:lnSpc>
                <a:spcPts val="2574"/>
              </a:lnSpc>
              <a:buNone/>
            </a:pPr>
            <a:r>
              <a:rPr lang="en-US" sz="1609" kern="0" spc="-32" dirty="0">
                <a:solidFill>
                  <a:srgbClr val="272525"/>
                </a:solidFill>
                <a:ea typeface="Source Sans Pro" pitchFamily="34" charset="-122"/>
                <a:cs typeface="Source Sans Pro" pitchFamily="34" charset="-120"/>
              </a:rPr>
              <a:t>- Creates a sensory* image in the reader’s mind</a:t>
            </a:r>
            <a:endParaRPr lang="en-US" sz="1609" dirty="0"/>
          </a:p>
        </p:txBody>
      </p:sp>
      <p:sp>
        <p:nvSpPr>
          <p:cNvPr id="13" name="Text 10"/>
          <p:cNvSpPr/>
          <p:nvPr/>
        </p:nvSpPr>
        <p:spPr>
          <a:xfrm>
            <a:off x="2274927" y="4415195"/>
            <a:ext cx="6620980" cy="326827"/>
          </a:xfrm>
          <a:prstGeom prst="rect">
            <a:avLst/>
          </a:prstGeom>
          <a:noFill/>
          <a:ln/>
        </p:spPr>
        <p:txBody>
          <a:bodyPr wrap="none" rtlCol="0" anchor="t"/>
          <a:lstStyle/>
          <a:p>
            <a:pPr marL="0" indent="0">
              <a:lnSpc>
                <a:spcPts val="2574"/>
              </a:lnSpc>
              <a:buNone/>
            </a:pPr>
            <a:r>
              <a:rPr lang="en-US" sz="1609" kern="0" spc="-32" dirty="0">
                <a:solidFill>
                  <a:srgbClr val="272525"/>
                </a:solidFill>
                <a:ea typeface="Source Sans Pro" pitchFamily="34" charset="-122"/>
                <a:cs typeface="Source Sans Pro" pitchFamily="34" charset="-120"/>
              </a:rPr>
              <a:t>* related to the five senses: hearing, taste, touch, sight, smell</a:t>
            </a:r>
            <a:endParaRPr lang="en-US" sz="1609" dirty="0"/>
          </a:p>
        </p:txBody>
      </p:sp>
      <p:sp>
        <p:nvSpPr>
          <p:cNvPr id="14" name="Text 11"/>
          <p:cNvSpPr/>
          <p:nvPr/>
        </p:nvSpPr>
        <p:spPr>
          <a:xfrm>
            <a:off x="2062996" y="5109567"/>
            <a:ext cx="743999" cy="326827"/>
          </a:xfrm>
          <a:prstGeom prst="rect">
            <a:avLst/>
          </a:prstGeom>
          <a:noFill/>
          <a:ln/>
        </p:spPr>
        <p:txBody>
          <a:bodyPr wrap="none" rtlCol="0" anchor="t"/>
          <a:lstStyle/>
          <a:p>
            <a:pPr marL="0" indent="0">
              <a:lnSpc>
                <a:spcPts val="2574"/>
              </a:lnSpc>
              <a:buNone/>
            </a:pPr>
            <a:r>
              <a:rPr lang="en-US" sz="1609" b="1" kern="0" spc="-32" dirty="0">
                <a:solidFill>
                  <a:srgbClr val="272525"/>
                </a:solidFill>
                <a:ea typeface="Source Sans Pro" pitchFamily="34" charset="-122"/>
                <a:cs typeface="Source Sans Pro" pitchFamily="34" charset="-120"/>
              </a:rPr>
              <a:t>Sight:</a:t>
            </a:r>
            <a:endParaRPr lang="en-US" sz="1609" dirty="0"/>
          </a:p>
        </p:txBody>
      </p:sp>
      <p:sp>
        <p:nvSpPr>
          <p:cNvPr id="15" name="Text 12"/>
          <p:cNvSpPr/>
          <p:nvPr/>
        </p:nvSpPr>
        <p:spPr>
          <a:xfrm>
            <a:off x="2062996" y="5666184"/>
            <a:ext cx="836148" cy="326827"/>
          </a:xfrm>
          <a:prstGeom prst="rect">
            <a:avLst/>
          </a:prstGeom>
          <a:noFill/>
          <a:ln/>
        </p:spPr>
        <p:txBody>
          <a:bodyPr wrap="none" rtlCol="0" anchor="t"/>
          <a:lstStyle/>
          <a:p>
            <a:pPr marL="0" indent="0">
              <a:lnSpc>
                <a:spcPts val="2574"/>
              </a:lnSpc>
              <a:buNone/>
            </a:pPr>
            <a:r>
              <a:rPr lang="en-US" sz="1609" b="1" kern="0" spc="-32" dirty="0">
                <a:solidFill>
                  <a:srgbClr val="272525"/>
                </a:solidFill>
                <a:ea typeface="Source Sans Pro" pitchFamily="34" charset="-122"/>
                <a:cs typeface="Source Sans Pro" pitchFamily="34" charset="-120"/>
              </a:rPr>
              <a:t>Touch:</a:t>
            </a:r>
            <a:endParaRPr lang="en-US" sz="1609" dirty="0"/>
          </a:p>
        </p:txBody>
      </p:sp>
      <p:sp>
        <p:nvSpPr>
          <p:cNvPr id="16" name="Text 13"/>
          <p:cNvSpPr/>
          <p:nvPr/>
        </p:nvSpPr>
        <p:spPr>
          <a:xfrm>
            <a:off x="2062996" y="6222802"/>
            <a:ext cx="892855" cy="326827"/>
          </a:xfrm>
          <a:prstGeom prst="rect">
            <a:avLst/>
          </a:prstGeom>
          <a:noFill/>
          <a:ln/>
        </p:spPr>
        <p:txBody>
          <a:bodyPr wrap="none" rtlCol="0" anchor="t"/>
          <a:lstStyle/>
          <a:p>
            <a:pPr marL="0" indent="0">
              <a:lnSpc>
                <a:spcPts val="2574"/>
              </a:lnSpc>
              <a:buNone/>
            </a:pPr>
            <a:r>
              <a:rPr lang="en-US" sz="1609" b="1" kern="0" spc="-32" dirty="0">
                <a:solidFill>
                  <a:srgbClr val="272525"/>
                </a:solidFill>
                <a:ea typeface="Source Sans Pro" pitchFamily="34" charset="-122"/>
                <a:cs typeface="Source Sans Pro" pitchFamily="34" charset="-120"/>
              </a:rPr>
              <a:t>Sound:</a:t>
            </a:r>
            <a:endParaRPr lang="en-US" sz="1609" dirty="0"/>
          </a:p>
        </p:txBody>
      </p:sp>
      <p:sp>
        <p:nvSpPr>
          <p:cNvPr id="17" name="Text 14"/>
          <p:cNvSpPr/>
          <p:nvPr/>
        </p:nvSpPr>
        <p:spPr>
          <a:xfrm>
            <a:off x="2062996" y="6779419"/>
            <a:ext cx="743999" cy="326827"/>
          </a:xfrm>
          <a:prstGeom prst="rect">
            <a:avLst/>
          </a:prstGeom>
          <a:noFill/>
          <a:ln/>
        </p:spPr>
        <p:txBody>
          <a:bodyPr wrap="none" rtlCol="0" anchor="t"/>
          <a:lstStyle/>
          <a:p>
            <a:pPr marL="0" indent="0">
              <a:lnSpc>
                <a:spcPts val="2574"/>
              </a:lnSpc>
              <a:buNone/>
            </a:pPr>
            <a:r>
              <a:rPr lang="en-US" sz="1609" b="1" kern="0" spc="-32" dirty="0">
                <a:solidFill>
                  <a:srgbClr val="272525"/>
                </a:solidFill>
                <a:ea typeface="Source Sans Pro" pitchFamily="34" charset="-122"/>
                <a:cs typeface="Source Sans Pro" pitchFamily="34" charset="-120"/>
              </a:rPr>
              <a:t>Smell:</a:t>
            </a:r>
            <a:endParaRPr lang="en-US" sz="1609" dirty="0"/>
          </a:p>
        </p:txBody>
      </p:sp>
      <p:sp>
        <p:nvSpPr>
          <p:cNvPr id="18" name="Text 15"/>
          <p:cNvSpPr/>
          <p:nvPr/>
        </p:nvSpPr>
        <p:spPr>
          <a:xfrm>
            <a:off x="2062996" y="7336036"/>
            <a:ext cx="679983" cy="326827"/>
          </a:xfrm>
          <a:prstGeom prst="rect">
            <a:avLst/>
          </a:prstGeom>
          <a:noFill/>
          <a:ln/>
        </p:spPr>
        <p:txBody>
          <a:bodyPr wrap="none" rtlCol="0" anchor="t"/>
          <a:lstStyle/>
          <a:p>
            <a:pPr marL="0" indent="0">
              <a:lnSpc>
                <a:spcPts val="2574"/>
              </a:lnSpc>
              <a:buNone/>
            </a:pPr>
            <a:r>
              <a:rPr lang="en-US" sz="1609" b="1" kern="0" spc="-32" dirty="0">
                <a:solidFill>
                  <a:srgbClr val="272525"/>
                </a:solidFill>
                <a:ea typeface="Source Sans Pro" pitchFamily="34" charset="-122"/>
                <a:cs typeface="Source Sans Pro" pitchFamily="34" charset="-120"/>
              </a:rPr>
              <a:t>Taste:</a:t>
            </a:r>
            <a:endParaRPr lang="en-US" sz="1609" dirty="0"/>
          </a:p>
        </p:txBody>
      </p:sp>
      <p:pic>
        <p:nvPicPr>
          <p:cNvPr id="1026" name="Picture 2" descr="HERSHEY'S KISSES Candy | Hersheyland">
            <a:extLst>
              <a:ext uri="{FF2B5EF4-FFF2-40B4-BE49-F238E27FC236}">
                <a16:creationId xmlns:a16="http://schemas.microsoft.com/office/drawing/2014/main" id="{6C57CA1F-CEC4-42BA-AED5-21191AD873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26821" y="2318208"/>
            <a:ext cx="3972539" cy="22246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0F042FC8-D824-4728-A7F0-E5DA5F256388}"/>
              </a:ext>
            </a:extLst>
          </p:cNvPr>
          <p:cNvSpPr txBox="1"/>
          <p:nvPr/>
        </p:nvSpPr>
        <p:spPr>
          <a:xfrm>
            <a:off x="2679403" y="5159960"/>
            <a:ext cx="7492411" cy="338554"/>
          </a:xfrm>
          <a:prstGeom prst="rect">
            <a:avLst/>
          </a:prstGeom>
          <a:noFill/>
        </p:spPr>
        <p:txBody>
          <a:bodyPr wrap="square" rtlCol="0">
            <a:spAutoFit/>
          </a:bodyPr>
          <a:lstStyle/>
          <a:p>
            <a:r>
              <a:rPr lang="en-US" sz="1600" kern="0" spc="-32" dirty="0">
                <a:solidFill>
                  <a:srgbClr val="272525"/>
                </a:solidFill>
                <a:ea typeface="Source Sans Pro" pitchFamily="34" charset="-122"/>
                <a:cs typeface="Source Sans Pro" pitchFamily="34" charset="-120"/>
              </a:rPr>
              <a:t>Hershey's Kisses are small and shiny, wrapped in silver foil with a little paper tag.</a:t>
            </a:r>
            <a:endParaRPr lang="en-GB" sz="1600" dirty="0"/>
          </a:p>
        </p:txBody>
      </p:sp>
      <p:sp>
        <p:nvSpPr>
          <p:cNvPr id="20" name="TextBox 19">
            <a:extLst>
              <a:ext uri="{FF2B5EF4-FFF2-40B4-BE49-F238E27FC236}">
                <a16:creationId xmlns:a16="http://schemas.microsoft.com/office/drawing/2014/main" id="{32B62A33-CF1B-4D7E-9720-707981D39E38}"/>
              </a:ext>
            </a:extLst>
          </p:cNvPr>
          <p:cNvSpPr txBox="1"/>
          <p:nvPr/>
        </p:nvSpPr>
        <p:spPr>
          <a:xfrm>
            <a:off x="2742979" y="5714970"/>
            <a:ext cx="5330456" cy="338554"/>
          </a:xfrm>
          <a:prstGeom prst="rect">
            <a:avLst/>
          </a:prstGeom>
          <a:noFill/>
        </p:spPr>
        <p:txBody>
          <a:bodyPr wrap="square" rtlCol="0">
            <a:spAutoFit/>
          </a:bodyPr>
          <a:lstStyle/>
          <a:p>
            <a:r>
              <a:rPr lang="en-US" sz="1600" kern="0" spc="-32" dirty="0">
                <a:solidFill>
                  <a:srgbClr val="272525"/>
                </a:solidFill>
                <a:ea typeface="Source Sans Pro" pitchFamily="34" charset="-122"/>
                <a:cs typeface="Source Sans Pro" pitchFamily="34" charset="-120"/>
              </a:rPr>
              <a:t>The foil crinkles when you touch it.</a:t>
            </a:r>
            <a:endParaRPr lang="en-GB" sz="1600" dirty="0"/>
          </a:p>
        </p:txBody>
      </p:sp>
      <p:sp>
        <p:nvSpPr>
          <p:cNvPr id="21" name="TextBox 20">
            <a:extLst>
              <a:ext uri="{FF2B5EF4-FFF2-40B4-BE49-F238E27FC236}">
                <a16:creationId xmlns:a16="http://schemas.microsoft.com/office/drawing/2014/main" id="{FE20DA53-409D-4401-9F27-4C6075867A0F}"/>
              </a:ext>
            </a:extLst>
          </p:cNvPr>
          <p:cNvSpPr txBox="1"/>
          <p:nvPr/>
        </p:nvSpPr>
        <p:spPr>
          <a:xfrm>
            <a:off x="2806995" y="6261298"/>
            <a:ext cx="7386084" cy="338554"/>
          </a:xfrm>
          <a:prstGeom prst="rect">
            <a:avLst/>
          </a:prstGeom>
          <a:noFill/>
        </p:spPr>
        <p:txBody>
          <a:bodyPr wrap="square" rtlCol="0">
            <a:spAutoFit/>
          </a:bodyPr>
          <a:lstStyle/>
          <a:p>
            <a:r>
              <a:rPr lang="en-US" sz="1600" kern="0" spc="-32" dirty="0">
                <a:solidFill>
                  <a:srgbClr val="272525"/>
                </a:solidFill>
                <a:ea typeface="Source Sans Pro" pitchFamily="34" charset="-122"/>
                <a:cs typeface="Source Sans Pro" pitchFamily="34" charset="-120"/>
              </a:rPr>
              <a:t>When you unwrap it, you hear a soft crinkle as the foil opens up.</a:t>
            </a:r>
            <a:endParaRPr lang="en-GB" sz="1600" dirty="0"/>
          </a:p>
        </p:txBody>
      </p:sp>
      <p:sp>
        <p:nvSpPr>
          <p:cNvPr id="22" name="TextBox 21">
            <a:extLst>
              <a:ext uri="{FF2B5EF4-FFF2-40B4-BE49-F238E27FC236}">
                <a16:creationId xmlns:a16="http://schemas.microsoft.com/office/drawing/2014/main" id="{628F8883-CCBA-4650-A9B0-5A412914ED4A}"/>
              </a:ext>
            </a:extLst>
          </p:cNvPr>
          <p:cNvSpPr txBox="1"/>
          <p:nvPr/>
        </p:nvSpPr>
        <p:spPr>
          <a:xfrm>
            <a:off x="2742979" y="6835043"/>
            <a:ext cx="4359349" cy="338554"/>
          </a:xfrm>
          <a:prstGeom prst="rect">
            <a:avLst/>
          </a:prstGeom>
          <a:noFill/>
        </p:spPr>
        <p:txBody>
          <a:bodyPr wrap="square" rtlCol="0">
            <a:spAutoFit/>
          </a:bodyPr>
          <a:lstStyle/>
          <a:p>
            <a:r>
              <a:rPr lang="en-US" sz="1600" kern="0" spc="-32" dirty="0">
                <a:solidFill>
                  <a:srgbClr val="272525"/>
                </a:solidFill>
                <a:ea typeface="Source Sans Pro" pitchFamily="34" charset="-122"/>
                <a:cs typeface="Source Sans Pro" pitchFamily="34" charset="-120"/>
              </a:rPr>
              <a:t>They smell sweet and chocolatey.</a:t>
            </a:r>
            <a:endParaRPr lang="en-GB" sz="1600" dirty="0"/>
          </a:p>
        </p:txBody>
      </p:sp>
      <p:sp>
        <p:nvSpPr>
          <p:cNvPr id="23" name="TextBox 22">
            <a:extLst>
              <a:ext uri="{FF2B5EF4-FFF2-40B4-BE49-F238E27FC236}">
                <a16:creationId xmlns:a16="http://schemas.microsoft.com/office/drawing/2014/main" id="{06F3BAA5-3A18-45A7-BC30-8984288871E1}"/>
              </a:ext>
            </a:extLst>
          </p:cNvPr>
          <p:cNvSpPr txBox="1"/>
          <p:nvPr/>
        </p:nvSpPr>
        <p:spPr>
          <a:xfrm>
            <a:off x="2679403" y="7394182"/>
            <a:ext cx="7868093" cy="338554"/>
          </a:xfrm>
          <a:prstGeom prst="rect">
            <a:avLst/>
          </a:prstGeom>
          <a:noFill/>
        </p:spPr>
        <p:txBody>
          <a:bodyPr wrap="square" rtlCol="0">
            <a:spAutoFit/>
          </a:bodyPr>
          <a:lstStyle/>
          <a:p>
            <a:r>
              <a:rPr lang="en-US" sz="1600" kern="0" spc="-32" dirty="0">
                <a:solidFill>
                  <a:srgbClr val="272525"/>
                </a:solidFill>
                <a:ea typeface="Source Sans Pro" pitchFamily="34" charset="-122"/>
                <a:cs typeface="Source Sans Pro" pitchFamily="34" charset="-120"/>
              </a:rPr>
              <a:t>When you take a bite, they melt in your mouth with a delicious chocolate flavor.</a:t>
            </a:r>
            <a:endParaRPr lang="en-GB" sz="1600" dirty="0"/>
          </a:p>
        </p:txBody>
      </p:sp>
      <p:pic>
        <p:nvPicPr>
          <p:cNvPr id="26" name="Picture 25">
            <a:hlinkClick r:id="rId5"/>
            <a:extLst>
              <a:ext uri="{FF2B5EF4-FFF2-40B4-BE49-F238E27FC236}">
                <a16:creationId xmlns:a16="http://schemas.microsoft.com/office/drawing/2014/main" id="{D9D0219B-F5A2-42B3-A59F-705B8329DFEB}"/>
              </a:ext>
            </a:extLst>
          </p:cNvPr>
          <p:cNvPicPr>
            <a:picLocks noChangeAspect="1"/>
          </p:cNvPicPr>
          <p:nvPr/>
        </p:nvPicPr>
        <p:blipFill>
          <a:blip r:embed="rId6"/>
          <a:stretch>
            <a:fillRect/>
          </a:stretch>
        </p:blipFill>
        <p:spPr>
          <a:xfrm>
            <a:off x="12581583" y="749636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500"/>
                                        <p:tgtEl>
                                          <p:spTgt spid="16">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
                                            <p:txEl>
                                              <p:pRg st="0" end="0"/>
                                            </p:txEl>
                                          </p:spTgt>
                                        </p:tgtEl>
                                        <p:attrNameLst>
                                          <p:attrName>style.visibility</p:attrName>
                                        </p:attrNameLst>
                                      </p:cBhvr>
                                      <p:to>
                                        <p:strVal val="visible"/>
                                      </p:to>
                                    </p:set>
                                    <p:animEffect transition="in" filter="fade">
                                      <p:cBhvr>
                                        <p:cTn id="68" dur="500"/>
                                        <p:tgtEl>
                                          <p:spTgt spid="21">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17">
                                            <p:txEl>
                                              <p:pRg st="0" end="0"/>
                                            </p:txEl>
                                          </p:spTgt>
                                        </p:tgtEl>
                                        <p:attrNameLst>
                                          <p:attrName>style.visibility</p:attrName>
                                        </p:attrNameLst>
                                      </p:cBhvr>
                                      <p:to>
                                        <p:strVal val="visible"/>
                                      </p:to>
                                    </p:set>
                                    <p:animEffect transition="in" filter="fade">
                                      <p:cBhvr>
                                        <p:cTn id="73" dur="500"/>
                                        <p:tgtEl>
                                          <p:spTgt spid="17">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500"/>
                                        <p:tgtEl>
                                          <p:spTgt spid="2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500"/>
                                        <p:tgtEl>
                                          <p:spTgt spid="2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8" grpId="0" animBg="1"/>
      <p:bldP spid="19" grpId="0"/>
      <p:bldP spid="20"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13456"/>
            <a:ext cx="14630400" cy="8229601"/>
          </a:xfrm>
          <a:prstGeom prst="rect">
            <a:avLst/>
          </a:prstGeom>
          <a:solidFill>
            <a:srgbClr val="FFFFFF">
              <a:alpha val="75000"/>
            </a:srgbClr>
          </a:solidFill>
          <a:ln/>
        </p:spPr>
        <p:txBody>
          <a:bodyPr/>
          <a:lstStyle/>
          <a:p>
            <a:endParaRPr lang="en-GB"/>
          </a:p>
        </p:txBody>
      </p:sp>
      <p:sp>
        <p:nvSpPr>
          <p:cNvPr id="5" name="Text 1"/>
          <p:cNvSpPr/>
          <p:nvPr/>
        </p:nvSpPr>
        <p:spPr>
          <a:xfrm>
            <a:off x="575989" y="517772"/>
            <a:ext cx="4066342" cy="508159"/>
          </a:xfrm>
          <a:prstGeom prst="rect">
            <a:avLst/>
          </a:prstGeom>
          <a:noFill/>
          <a:ln/>
        </p:spPr>
        <p:txBody>
          <a:bodyPr wrap="none" rtlCol="0" anchor="t"/>
          <a:lstStyle/>
          <a:p>
            <a:pPr marL="0" indent="0">
              <a:lnSpc>
                <a:spcPts val="4002"/>
              </a:lnSpc>
              <a:buNone/>
            </a:pPr>
            <a:r>
              <a:rPr lang="en-US" sz="3202" b="1" kern="0" spc="-64" dirty="0">
                <a:solidFill>
                  <a:srgbClr val="000000"/>
                </a:solidFill>
                <a:ea typeface="adonis-web" pitchFamily="34" charset="-122"/>
                <a:cs typeface="adonis-web" pitchFamily="34" charset="-120"/>
              </a:rPr>
              <a:t>Opinion Writing</a:t>
            </a:r>
            <a:endParaRPr lang="en-US" sz="3202" dirty="0"/>
          </a:p>
        </p:txBody>
      </p:sp>
      <p:sp>
        <p:nvSpPr>
          <p:cNvPr id="7" name="Text 3"/>
          <p:cNvSpPr/>
          <p:nvPr/>
        </p:nvSpPr>
        <p:spPr>
          <a:xfrm>
            <a:off x="594667" y="1289340"/>
            <a:ext cx="8885039" cy="276582"/>
          </a:xfrm>
          <a:prstGeom prst="rect">
            <a:avLst/>
          </a:prstGeom>
          <a:noFill/>
          <a:ln/>
        </p:spPr>
        <p:txBody>
          <a:bodyPr wrap="none" rtlCol="0" anchor="t"/>
          <a:lstStyle/>
          <a:p>
            <a:pPr marL="0" indent="0">
              <a:lnSpc>
                <a:spcPts val="2177"/>
              </a:lnSpc>
              <a:buNone/>
            </a:pPr>
            <a:r>
              <a:rPr lang="en-US" sz="1361" kern="0" spc="-27" dirty="0">
                <a:solidFill>
                  <a:srgbClr val="272525"/>
                </a:solidFill>
                <a:ea typeface="Source Sans Pro" pitchFamily="34" charset="-122"/>
                <a:cs typeface="Source Sans Pro" pitchFamily="34" charset="-120"/>
              </a:rPr>
              <a:t>An opinion writing expresses the writer’s opinion.</a:t>
            </a:r>
            <a:endParaRPr lang="en-US" sz="1361" dirty="0"/>
          </a:p>
        </p:txBody>
      </p:sp>
      <p:sp>
        <p:nvSpPr>
          <p:cNvPr id="8" name="Shape 4"/>
          <p:cNvSpPr/>
          <p:nvPr/>
        </p:nvSpPr>
        <p:spPr>
          <a:xfrm>
            <a:off x="575990" y="1978823"/>
            <a:ext cx="3631267" cy="2415064"/>
          </a:xfrm>
          <a:prstGeom prst="roundRect">
            <a:avLst>
              <a:gd name="adj" fmla="val 3220"/>
            </a:avLst>
          </a:prstGeom>
          <a:noFill/>
          <a:ln w="7620">
            <a:solidFill>
              <a:srgbClr val="000000">
                <a:alpha val="8000"/>
              </a:srgbClr>
            </a:solidFill>
            <a:prstDash val="solid"/>
          </a:ln>
        </p:spPr>
        <p:txBody>
          <a:bodyPr/>
          <a:lstStyle/>
          <a:p>
            <a:endParaRPr lang="en-GB"/>
          </a:p>
        </p:txBody>
      </p:sp>
      <p:sp>
        <p:nvSpPr>
          <p:cNvPr id="9" name="Shape 5"/>
          <p:cNvSpPr/>
          <p:nvPr/>
        </p:nvSpPr>
        <p:spPr>
          <a:xfrm>
            <a:off x="583610" y="1951017"/>
            <a:ext cx="3555999" cy="2399824"/>
          </a:xfrm>
          <a:prstGeom prst="rect">
            <a:avLst/>
          </a:prstGeom>
          <a:solidFill>
            <a:srgbClr val="FFFFFF">
              <a:alpha val="4000"/>
            </a:srgbClr>
          </a:solidFill>
          <a:ln/>
        </p:spPr>
        <p:txBody>
          <a:bodyPr/>
          <a:lstStyle/>
          <a:p>
            <a:endParaRPr lang="en-GB"/>
          </a:p>
        </p:txBody>
      </p:sp>
      <p:sp>
        <p:nvSpPr>
          <p:cNvPr id="10" name="Text 6"/>
          <p:cNvSpPr/>
          <p:nvPr/>
        </p:nvSpPr>
        <p:spPr>
          <a:xfrm>
            <a:off x="756369" y="2097647"/>
            <a:ext cx="3064264" cy="276582"/>
          </a:xfrm>
          <a:prstGeom prst="rect">
            <a:avLst/>
          </a:prstGeom>
          <a:noFill/>
          <a:ln/>
        </p:spPr>
        <p:txBody>
          <a:bodyPr wrap="none" rtlCol="0" anchor="t"/>
          <a:lstStyle/>
          <a:p>
            <a:pPr marL="0" indent="0">
              <a:lnSpc>
                <a:spcPts val="2177"/>
              </a:lnSpc>
              <a:buNone/>
            </a:pPr>
            <a:r>
              <a:rPr lang="en-US" sz="1361" b="1" kern="0" spc="-27" dirty="0">
                <a:solidFill>
                  <a:srgbClr val="272525"/>
                </a:solidFill>
                <a:ea typeface="Source Sans Pro" pitchFamily="34" charset="-122"/>
                <a:cs typeface="Source Sans Pro" pitchFamily="34" charset="-120"/>
              </a:rPr>
              <a:t>An opinion writing:</a:t>
            </a:r>
            <a:endParaRPr lang="en-US" sz="1361" dirty="0"/>
          </a:p>
        </p:txBody>
      </p:sp>
      <p:sp>
        <p:nvSpPr>
          <p:cNvPr id="11" name="Text 7"/>
          <p:cNvSpPr/>
          <p:nvPr/>
        </p:nvSpPr>
        <p:spPr>
          <a:xfrm>
            <a:off x="756369" y="2477814"/>
            <a:ext cx="3234384" cy="276582"/>
          </a:xfrm>
          <a:prstGeom prst="rect">
            <a:avLst/>
          </a:prstGeom>
          <a:noFill/>
          <a:ln/>
        </p:spPr>
        <p:txBody>
          <a:bodyPr wrap="none" rtlCol="0" anchor="t"/>
          <a:lstStyle/>
          <a:p>
            <a:pPr marL="0" indent="0">
              <a:lnSpc>
                <a:spcPts val="2177"/>
              </a:lnSpc>
              <a:buNone/>
            </a:pPr>
            <a:r>
              <a:rPr lang="en-US" sz="1361" kern="0" spc="-27" dirty="0">
                <a:solidFill>
                  <a:srgbClr val="272525"/>
                </a:solidFill>
                <a:ea typeface="Source Sans Pro" pitchFamily="34" charset="-122"/>
                <a:cs typeface="Source Sans Pro" pitchFamily="34" charset="-120"/>
              </a:rPr>
              <a:t>- Gives the writers opinions about a topic</a:t>
            </a:r>
            <a:endParaRPr lang="en-US" sz="1361" dirty="0"/>
          </a:p>
        </p:txBody>
      </p:sp>
      <p:sp>
        <p:nvSpPr>
          <p:cNvPr id="12" name="Text 8"/>
          <p:cNvSpPr/>
          <p:nvPr/>
        </p:nvSpPr>
        <p:spPr>
          <a:xfrm>
            <a:off x="756369" y="2857980"/>
            <a:ext cx="2851612" cy="276582"/>
          </a:xfrm>
          <a:prstGeom prst="rect">
            <a:avLst/>
          </a:prstGeom>
          <a:noFill/>
          <a:ln/>
        </p:spPr>
        <p:txBody>
          <a:bodyPr wrap="none" rtlCol="0" anchor="t"/>
          <a:lstStyle/>
          <a:p>
            <a:pPr marL="0" indent="0">
              <a:lnSpc>
                <a:spcPts val="2177"/>
              </a:lnSpc>
              <a:buNone/>
            </a:pPr>
            <a:r>
              <a:rPr lang="en-US" sz="1361" kern="0" spc="-27" dirty="0">
                <a:solidFill>
                  <a:srgbClr val="272525"/>
                </a:solidFill>
                <a:ea typeface="Source Sans Pro" pitchFamily="34" charset="-122"/>
                <a:cs typeface="Source Sans Pro" pitchFamily="34" charset="-120"/>
              </a:rPr>
              <a:t>- Interprets or explains facts</a:t>
            </a:r>
            <a:endParaRPr lang="en-US" sz="1361" dirty="0"/>
          </a:p>
        </p:txBody>
      </p:sp>
      <p:sp>
        <p:nvSpPr>
          <p:cNvPr id="13" name="Text 9"/>
          <p:cNvSpPr/>
          <p:nvPr/>
        </p:nvSpPr>
        <p:spPr>
          <a:xfrm>
            <a:off x="756369" y="3238147"/>
            <a:ext cx="2929584" cy="276582"/>
          </a:xfrm>
          <a:prstGeom prst="rect">
            <a:avLst/>
          </a:prstGeom>
          <a:noFill/>
          <a:ln/>
        </p:spPr>
        <p:txBody>
          <a:bodyPr wrap="none" rtlCol="0" anchor="t"/>
          <a:lstStyle/>
          <a:p>
            <a:pPr marL="0" indent="0">
              <a:lnSpc>
                <a:spcPts val="2177"/>
              </a:lnSpc>
              <a:buNone/>
            </a:pPr>
            <a:r>
              <a:rPr lang="en-US" sz="1361" kern="0" spc="-27" dirty="0">
                <a:solidFill>
                  <a:srgbClr val="272525"/>
                </a:solidFill>
                <a:ea typeface="Source Sans Pro" pitchFamily="34" charset="-122"/>
                <a:cs typeface="Source Sans Pro" pitchFamily="34" charset="-120"/>
              </a:rPr>
              <a:t>- Is often about a controversial issue</a:t>
            </a:r>
            <a:endParaRPr lang="en-US" sz="1361" dirty="0"/>
          </a:p>
        </p:txBody>
      </p:sp>
      <p:sp>
        <p:nvSpPr>
          <p:cNvPr id="14" name="Text 10"/>
          <p:cNvSpPr/>
          <p:nvPr/>
        </p:nvSpPr>
        <p:spPr>
          <a:xfrm>
            <a:off x="756369" y="3582887"/>
            <a:ext cx="2929584" cy="276582"/>
          </a:xfrm>
          <a:prstGeom prst="rect">
            <a:avLst/>
          </a:prstGeom>
          <a:noFill/>
          <a:ln/>
        </p:spPr>
        <p:txBody>
          <a:bodyPr wrap="none" rtlCol="0" anchor="t"/>
          <a:lstStyle/>
          <a:p>
            <a:pPr marL="0" indent="0">
              <a:lnSpc>
                <a:spcPts val="2177"/>
              </a:lnSpc>
              <a:buNone/>
            </a:pPr>
            <a:r>
              <a:rPr lang="en-US" sz="1361" kern="0" spc="-27" dirty="0">
                <a:solidFill>
                  <a:srgbClr val="272525"/>
                </a:solidFill>
                <a:ea typeface="Source Sans Pro" pitchFamily="34" charset="-122"/>
                <a:cs typeface="Source Sans Pro" pitchFamily="34" charset="-120"/>
              </a:rPr>
              <a:t>- Makes the reader think</a:t>
            </a:r>
            <a:endParaRPr lang="en-US" sz="1361" dirty="0"/>
          </a:p>
        </p:txBody>
      </p:sp>
      <p:sp>
        <p:nvSpPr>
          <p:cNvPr id="15" name="Text 11"/>
          <p:cNvSpPr/>
          <p:nvPr/>
        </p:nvSpPr>
        <p:spPr>
          <a:xfrm>
            <a:off x="756369" y="3963054"/>
            <a:ext cx="3064264" cy="276582"/>
          </a:xfrm>
          <a:prstGeom prst="rect">
            <a:avLst/>
          </a:prstGeom>
          <a:noFill/>
          <a:ln/>
        </p:spPr>
        <p:txBody>
          <a:bodyPr wrap="none" rtlCol="0" anchor="t"/>
          <a:lstStyle/>
          <a:p>
            <a:pPr marL="0" indent="0">
              <a:lnSpc>
                <a:spcPts val="2177"/>
              </a:lnSpc>
              <a:buNone/>
            </a:pPr>
            <a:r>
              <a:rPr lang="en-US" sz="1361" kern="0" spc="-27" dirty="0">
                <a:solidFill>
                  <a:srgbClr val="272525"/>
                </a:solidFill>
                <a:ea typeface="Source Sans Pro" pitchFamily="34" charset="-122"/>
                <a:cs typeface="Source Sans Pro" pitchFamily="34" charset="-120"/>
              </a:rPr>
              <a:t>- Considers both sides of the argument</a:t>
            </a:r>
            <a:endParaRPr lang="en-US" sz="1361" dirty="0"/>
          </a:p>
        </p:txBody>
      </p:sp>
      <p:pic>
        <p:nvPicPr>
          <p:cNvPr id="16" name="Image 2" descr="preencoded.png"/>
          <p:cNvPicPr>
            <a:picLocks noChangeAspect="1"/>
          </p:cNvPicPr>
          <p:nvPr/>
        </p:nvPicPr>
        <p:blipFill>
          <a:blip r:embed="rId4"/>
          <a:stretch>
            <a:fillRect/>
          </a:stretch>
        </p:blipFill>
        <p:spPr>
          <a:xfrm>
            <a:off x="4436079" y="1943397"/>
            <a:ext cx="864037" cy="1740218"/>
          </a:xfrm>
          <a:prstGeom prst="rect">
            <a:avLst/>
          </a:prstGeom>
        </p:spPr>
      </p:pic>
      <p:sp>
        <p:nvSpPr>
          <p:cNvPr id="17" name="Text 12"/>
          <p:cNvSpPr/>
          <p:nvPr/>
        </p:nvSpPr>
        <p:spPr>
          <a:xfrm>
            <a:off x="5559314" y="2075557"/>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ea typeface="adonis-web" pitchFamily="34" charset="-122"/>
                <a:cs typeface="adonis-web" pitchFamily="34" charset="-120"/>
              </a:rPr>
              <a:t>Introduction</a:t>
            </a:r>
            <a:endParaRPr lang="en-US" sz="1601" dirty="0"/>
          </a:p>
        </p:txBody>
      </p:sp>
      <p:sp>
        <p:nvSpPr>
          <p:cNvPr id="18" name="Text 13"/>
          <p:cNvSpPr/>
          <p:nvPr/>
        </p:nvSpPr>
        <p:spPr>
          <a:xfrm>
            <a:off x="5559314" y="2433340"/>
            <a:ext cx="2620667" cy="276582"/>
          </a:xfrm>
          <a:prstGeom prst="rect">
            <a:avLst/>
          </a:prstGeom>
          <a:noFill/>
          <a:ln/>
        </p:spPr>
        <p:txBody>
          <a:bodyPr wrap="none" rtlCol="0" anchor="t"/>
          <a:lstStyle/>
          <a:p>
            <a:pPr marL="285750" indent="-285750" algn="l">
              <a:lnSpc>
                <a:spcPts val="2177"/>
              </a:lnSpc>
              <a:buFont typeface="Arial" panose="020B0604020202020204" pitchFamily="34" charset="0"/>
              <a:buChar char="•"/>
            </a:pPr>
            <a:r>
              <a:rPr lang="en-US" sz="1361" kern="0" spc="-27" dirty="0">
                <a:solidFill>
                  <a:srgbClr val="7030A0"/>
                </a:solidFill>
                <a:ea typeface="Source Sans Pro" pitchFamily="34" charset="-122"/>
                <a:cs typeface="Source Sans Pro" pitchFamily="34" charset="-120"/>
              </a:rPr>
              <a:t>Hook</a:t>
            </a:r>
            <a:endParaRPr lang="en-US" sz="1361" dirty="0">
              <a:solidFill>
                <a:srgbClr val="7030A0"/>
              </a:solidFill>
            </a:endParaRPr>
          </a:p>
        </p:txBody>
      </p:sp>
      <p:sp>
        <p:nvSpPr>
          <p:cNvPr id="19" name="Text 14"/>
          <p:cNvSpPr/>
          <p:nvPr/>
        </p:nvSpPr>
        <p:spPr>
          <a:xfrm>
            <a:off x="5559314" y="2813506"/>
            <a:ext cx="3101589" cy="276582"/>
          </a:xfrm>
          <a:prstGeom prst="rect">
            <a:avLst/>
          </a:prstGeom>
          <a:noFill/>
          <a:ln/>
        </p:spPr>
        <p:txBody>
          <a:bodyPr wrap="none" rtlCol="0" anchor="t"/>
          <a:lstStyle/>
          <a:p>
            <a:pPr marL="285750" indent="-285750" algn="l">
              <a:lnSpc>
                <a:spcPts val="2177"/>
              </a:lnSpc>
              <a:buFont typeface="Arial" panose="020B0604020202020204" pitchFamily="34" charset="0"/>
              <a:buChar char="•"/>
            </a:pPr>
            <a:r>
              <a:rPr lang="en-US" sz="1361" kern="0" spc="-27" dirty="0">
                <a:solidFill>
                  <a:srgbClr val="0070C0"/>
                </a:solidFill>
                <a:ea typeface="Source Sans Pro" pitchFamily="34" charset="-122"/>
                <a:cs typeface="Source Sans Pro" pitchFamily="34" charset="-120"/>
              </a:rPr>
              <a:t>State your opinion</a:t>
            </a:r>
            <a:endParaRPr lang="en-US" sz="1361" dirty="0">
              <a:solidFill>
                <a:srgbClr val="0070C0"/>
              </a:solidFill>
            </a:endParaRPr>
          </a:p>
        </p:txBody>
      </p:sp>
      <p:sp>
        <p:nvSpPr>
          <p:cNvPr id="20" name="Text 15"/>
          <p:cNvSpPr/>
          <p:nvPr/>
        </p:nvSpPr>
        <p:spPr>
          <a:xfrm>
            <a:off x="5559314" y="3142742"/>
            <a:ext cx="2812053" cy="276582"/>
          </a:xfrm>
          <a:prstGeom prst="rect">
            <a:avLst/>
          </a:prstGeom>
          <a:noFill/>
          <a:ln/>
        </p:spPr>
        <p:txBody>
          <a:bodyPr wrap="none" rtlCol="0" anchor="t"/>
          <a:lstStyle/>
          <a:p>
            <a:pPr marL="285750" indent="-285750" algn="l">
              <a:lnSpc>
                <a:spcPts val="2177"/>
              </a:lnSpc>
              <a:buFont typeface="Arial" panose="020B0604020202020204" pitchFamily="34" charset="0"/>
              <a:buChar char="•"/>
            </a:pPr>
            <a:r>
              <a:rPr lang="en-US" sz="1361" kern="0" spc="-27" dirty="0">
                <a:solidFill>
                  <a:schemeClr val="accent2"/>
                </a:solidFill>
                <a:ea typeface="Source Sans Pro" pitchFamily="34" charset="-122"/>
                <a:cs typeface="Source Sans Pro" pitchFamily="34" charset="-120"/>
              </a:rPr>
              <a:t>List 3 main reasons</a:t>
            </a:r>
            <a:endParaRPr lang="en-US" sz="1361" dirty="0">
              <a:solidFill>
                <a:schemeClr val="accent2"/>
              </a:solidFill>
            </a:endParaRPr>
          </a:p>
        </p:txBody>
      </p:sp>
      <p:pic>
        <p:nvPicPr>
          <p:cNvPr id="21" name="Image 3" descr="preencoded.png"/>
          <p:cNvPicPr>
            <a:picLocks noChangeAspect="1"/>
          </p:cNvPicPr>
          <p:nvPr/>
        </p:nvPicPr>
        <p:blipFill>
          <a:blip r:embed="rId5"/>
          <a:stretch>
            <a:fillRect/>
          </a:stretch>
        </p:blipFill>
        <p:spPr>
          <a:xfrm>
            <a:off x="4436078" y="3632684"/>
            <a:ext cx="864037" cy="1740218"/>
          </a:xfrm>
          <a:prstGeom prst="rect">
            <a:avLst/>
          </a:prstGeom>
        </p:spPr>
      </p:pic>
      <p:sp>
        <p:nvSpPr>
          <p:cNvPr id="22" name="Text 16"/>
          <p:cNvSpPr/>
          <p:nvPr/>
        </p:nvSpPr>
        <p:spPr>
          <a:xfrm>
            <a:off x="5559314" y="3764844"/>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ea typeface="adonis-web" pitchFamily="34" charset="-122"/>
                <a:cs typeface="adonis-web" pitchFamily="34" charset="-120"/>
              </a:rPr>
              <a:t>Body</a:t>
            </a:r>
            <a:endParaRPr lang="en-US" sz="1601" dirty="0"/>
          </a:p>
        </p:txBody>
      </p:sp>
      <p:sp>
        <p:nvSpPr>
          <p:cNvPr id="23" name="Text 17"/>
          <p:cNvSpPr/>
          <p:nvPr/>
        </p:nvSpPr>
        <p:spPr>
          <a:xfrm>
            <a:off x="5559314" y="4122626"/>
            <a:ext cx="2528519" cy="276582"/>
          </a:xfrm>
          <a:prstGeom prst="rect">
            <a:avLst/>
          </a:prstGeom>
          <a:noFill/>
          <a:ln/>
        </p:spPr>
        <p:txBody>
          <a:bodyPr wrap="none" rtlCol="0" anchor="t"/>
          <a:lstStyle/>
          <a:p>
            <a:pPr marL="285750" indent="-285750" algn="l">
              <a:lnSpc>
                <a:spcPts val="2177"/>
              </a:lnSpc>
              <a:buFont typeface="Arial" panose="020B0604020202020204" pitchFamily="34" charset="0"/>
              <a:buChar char="•"/>
            </a:pPr>
            <a:r>
              <a:rPr lang="en-US" sz="1361" kern="0" spc="-27" dirty="0">
                <a:solidFill>
                  <a:schemeClr val="accent2"/>
                </a:solidFill>
                <a:ea typeface="Source Sans Pro" pitchFamily="34" charset="-122"/>
                <a:cs typeface="Source Sans Pro" pitchFamily="34" charset="-120"/>
              </a:rPr>
              <a:t>Reasons 1/2/3</a:t>
            </a:r>
            <a:endParaRPr lang="en-US" sz="1361" dirty="0">
              <a:solidFill>
                <a:schemeClr val="accent2"/>
              </a:solidFill>
            </a:endParaRPr>
          </a:p>
        </p:txBody>
      </p:sp>
      <p:sp>
        <p:nvSpPr>
          <p:cNvPr id="24" name="Text 18"/>
          <p:cNvSpPr/>
          <p:nvPr/>
        </p:nvSpPr>
        <p:spPr>
          <a:xfrm>
            <a:off x="5559315" y="4502793"/>
            <a:ext cx="4161726" cy="276582"/>
          </a:xfrm>
          <a:prstGeom prst="rect">
            <a:avLst/>
          </a:prstGeom>
          <a:noFill/>
          <a:ln/>
        </p:spPr>
        <p:txBody>
          <a:bodyPr wrap="none" rtlCol="0" anchor="t"/>
          <a:lstStyle/>
          <a:p>
            <a:pPr marL="285750" indent="-285750" algn="l">
              <a:lnSpc>
                <a:spcPts val="2177"/>
              </a:lnSpc>
              <a:buFont typeface="Arial" panose="020B0604020202020204" pitchFamily="34" charset="0"/>
              <a:buChar char="•"/>
            </a:pPr>
            <a:r>
              <a:rPr lang="en-US" sz="1361" kern="0" spc="-27" dirty="0">
                <a:solidFill>
                  <a:srgbClr val="00B050"/>
                </a:solidFill>
                <a:ea typeface="Source Sans Pro" pitchFamily="34" charset="-122"/>
                <a:cs typeface="Source Sans Pro" pitchFamily="34" charset="-120"/>
              </a:rPr>
              <a:t>Support each reason with an example, fact or detail</a:t>
            </a:r>
            <a:endParaRPr lang="en-US" sz="1361" dirty="0">
              <a:solidFill>
                <a:srgbClr val="00B050"/>
              </a:solidFill>
            </a:endParaRPr>
          </a:p>
        </p:txBody>
      </p:sp>
      <p:sp>
        <p:nvSpPr>
          <p:cNvPr id="25" name="Text 19"/>
          <p:cNvSpPr/>
          <p:nvPr/>
        </p:nvSpPr>
        <p:spPr>
          <a:xfrm>
            <a:off x="5559315" y="4882960"/>
            <a:ext cx="3478360" cy="276582"/>
          </a:xfrm>
          <a:prstGeom prst="rect">
            <a:avLst/>
          </a:prstGeom>
          <a:noFill/>
          <a:ln/>
        </p:spPr>
        <p:txBody>
          <a:bodyPr wrap="none" rtlCol="0" anchor="t"/>
          <a:lstStyle/>
          <a:p>
            <a:pPr marL="285750" indent="-285750" algn="l">
              <a:lnSpc>
                <a:spcPts val="2177"/>
              </a:lnSpc>
              <a:buFont typeface="Arial" panose="020B0604020202020204" pitchFamily="34" charset="0"/>
              <a:buChar char="•"/>
            </a:pPr>
            <a:r>
              <a:rPr lang="en-US" sz="1361" kern="0" spc="-27" dirty="0">
                <a:solidFill>
                  <a:srgbClr val="272525"/>
                </a:solidFill>
                <a:ea typeface="Source Sans Pro" pitchFamily="34" charset="-122"/>
                <a:cs typeface="Source Sans Pro" pitchFamily="34" charset="-120"/>
              </a:rPr>
              <a:t>Use</a:t>
            </a:r>
            <a:r>
              <a:rPr lang="en-US" sz="1361" kern="0" spc="-27" dirty="0">
                <a:solidFill>
                  <a:srgbClr val="FF0000"/>
                </a:solidFill>
                <a:ea typeface="Source Sans Pro" pitchFamily="34" charset="-122"/>
                <a:cs typeface="Source Sans Pro" pitchFamily="34" charset="-120"/>
              </a:rPr>
              <a:t> </a:t>
            </a:r>
            <a:r>
              <a:rPr lang="en-US" sz="1361" i="1" kern="0" spc="-27" dirty="0">
                <a:solidFill>
                  <a:srgbClr val="FF0000"/>
                </a:solidFill>
                <a:ea typeface="Source Sans Pro" pitchFamily="34" charset="-122"/>
                <a:cs typeface="Source Sans Pro" pitchFamily="34" charset="-120"/>
              </a:rPr>
              <a:t>transition </a:t>
            </a:r>
            <a:r>
              <a:rPr lang="en-US" sz="1361" i="1" kern="0" spc="-27" dirty="0">
                <a:solidFill>
                  <a:srgbClr val="272525"/>
                </a:solidFill>
                <a:ea typeface="Source Sans Pro" pitchFamily="34" charset="-122"/>
                <a:cs typeface="Source Sans Pro" pitchFamily="34" charset="-120"/>
              </a:rPr>
              <a:t>words</a:t>
            </a:r>
            <a:r>
              <a:rPr lang="en-US" sz="1361" kern="0" spc="-27" dirty="0">
                <a:solidFill>
                  <a:srgbClr val="272525"/>
                </a:solidFill>
                <a:ea typeface="Source Sans Pro" pitchFamily="34" charset="-122"/>
                <a:cs typeface="Source Sans Pro" pitchFamily="34" charset="-120"/>
              </a:rPr>
              <a:t> between reasons</a:t>
            </a:r>
            <a:endParaRPr lang="en-US" sz="1361" dirty="0"/>
          </a:p>
        </p:txBody>
      </p:sp>
      <p:pic>
        <p:nvPicPr>
          <p:cNvPr id="26" name="Image 4" descr="preencoded.png"/>
          <p:cNvPicPr>
            <a:picLocks noChangeAspect="1"/>
          </p:cNvPicPr>
          <p:nvPr/>
        </p:nvPicPr>
        <p:blipFill>
          <a:blip r:embed="rId6"/>
          <a:stretch>
            <a:fillRect/>
          </a:stretch>
        </p:blipFill>
        <p:spPr>
          <a:xfrm>
            <a:off x="4436078" y="5332301"/>
            <a:ext cx="864037" cy="1382554"/>
          </a:xfrm>
          <a:prstGeom prst="rect">
            <a:avLst/>
          </a:prstGeom>
        </p:spPr>
      </p:pic>
      <p:sp>
        <p:nvSpPr>
          <p:cNvPr id="27" name="Text 20"/>
          <p:cNvSpPr/>
          <p:nvPr/>
        </p:nvSpPr>
        <p:spPr>
          <a:xfrm>
            <a:off x="5559314" y="5505061"/>
            <a:ext cx="2033111" cy="254198"/>
          </a:xfrm>
          <a:prstGeom prst="rect">
            <a:avLst/>
          </a:prstGeom>
          <a:noFill/>
          <a:ln/>
        </p:spPr>
        <p:txBody>
          <a:bodyPr wrap="none" rtlCol="0" anchor="t"/>
          <a:lstStyle/>
          <a:p>
            <a:pPr marL="0" indent="0" algn="l">
              <a:lnSpc>
                <a:spcPts val="2001"/>
              </a:lnSpc>
              <a:buNone/>
            </a:pPr>
            <a:r>
              <a:rPr lang="en-US" sz="1601" b="1" kern="0" spc="-32" dirty="0">
                <a:solidFill>
                  <a:srgbClr val="272525"/>
                </a:solidFill>
                <a:ea typeface="adonis-web" pitchFamily="34" charset="-122"/>
                <a:cs typeface="adonis-web" pitchFamily="34" charset="-120"/>
              </a:rPr>
              <a:t>Conclusion</a:t>
            </a:r>
            <a:endParaRPr lang="en-US" sz="1601" dirty="0"/>
          </a:p>
        </p:txBody>
      </p:sp>
      <p:sp>
        <p:nvSpPr>
          <p:cNvPr id="28" name="Text 21"/>
          <p:cNvSpPr/>
          <p:nvPr/>
        </p:nvSpPr>
        <p:spPr>
          <a:xfrm>
            <a:off x="5559314" y="5862844"/>
            <a:ext cx="3478361" cy="276582"/>
          </a:xfrm>
          <a:prstGeom prst="rect">
            <a:avLst/>
          </a:prstGeom>
          <a:noFill/>
          <a:ln/>
        </p:spPr>
        <p:txBody>
          <a:bodyPr wrap="none" rtlCol="0" anchor="t"/>
          <a:lstStyle/>
          <a:p>
            <a:pPr marL="285750" indent="-285750" algn="l">
              <a:lnSpc>
                <a:spcPts val="2177"/>
              </a:lnSpc>
              <a:buFont typeface="Arial" panose="020B0604020202020204" pitchFamily="34" charset="0"/>
              <a:buChar char="•"/>
            </a:pPr>
            <a:r>
              <a:rPr lang="en-US" sz="1361" kern="0" spc="-27" dirty="0">
                <a:solidFill>
                  <a:srgbClr val="0070C0"/>
                </a:solidFill>
                <a:ea typeface="Source Sans Pro" pitchFamily="34" charset="-122"/>
                <a:cs typeface="Source Sans Pro" pitchFamily="34" charset="-120"/>
              </a:rPr>
              <a:t>Restate your opinion in different words</a:t>
            </a:r>
            <a:endParaRPr lang="en-US" sz="1361" dirty="0">
              <a:solidFill>
                <a:srgbClr val="0070C0"/>
              </a:solidFill>
            </a:endParaRPr>
          </a:p>
        </p:txBody>
      </p:sp>
      <p:sp>
        <p:nvSpPr>
          <p:cNvPr id="29" name="Text 22"/>
          <p:cNvSpPr/>
          <p:nvPr/>
        </p:nvSpPr>
        <p:spPr>
          <a:xfrm>
            <a:off x="5559315" y="6243010"/>
            <a:ext cx="3173560" cy="276582"/>
          </a:xfrm>
          <a:prstGeom prst="rect">
            <a:avLst/>
          </a:prstGeom>
          <a:noFill/>
          <a:ln/>
        </p:spPr>
        <p:txBody>
          <a:bodyPr wrap="none" rtlCol="0" anchor="t"/>
          <a:lstStyle/>
          <a:p>
            <a:pPr marL="285750" indent="-285750" algn="l">
              <a:lnSpc>
                <a:spcPts val="2177"/>
              </a:lnSpc>
              <a:buFont typeface="Arial" panose="020B0604020202020204" pitchFamily="34" charset="0"/>
              <a:buChar char="•"/>
            </a:pPr>
            <a:r>
              <a:rPr lang="en-US" sz="1361" kern="0" spc="-27" dirty="0">
                <a:solidFill>
                  <a:srgbClr val="7030A0"/>
                </a:solidFill>
                <a:ea typeface="Source Sans Pro" pitchFamily="34" charset="-122"/>
                <a:cs typeface="Source Sans Pro" pitchFamily="34" charset="-120"/>
              </a:rPr>
              <a:t>Snap</a:t>
            </a:r>
            <a:endParaRPr lang="en-US" sz="1361" dirty="0">
              <a:solidFill>
                <a:srgbClr val="7030A0"/>
              </a:solidFill>
            </a:endParaRPr>
          </a:p>
        </p:txBody>
      </p:sp>
      <p:sp>
        <p:nvSpPr>
          <p:cNvPr id="31" name="Text 2">
            <a:extLst>
              <a:ext uri="{FF2B5EF4-FFF2-40B4-BE49-F238E27FC236}">
                <a16:creationId xmlns:a16="http://schemas.microsoft.com/office/drawing/2014/main" id="{6616B1E1-7650-493D-9108-7F0A7FCA5BC3}"/>
              </a:ext>
            </a:extLst>
          </p:cNvPr>
          <p:cNvSpPr/>
          <p:nvPr/>
        </p:nvSpPr>
        <p:spPr>
          <a:xfrm>
            <a:off x="10074372" y="852334"/>
            <a:ext cx="4333371" cy="1315457"/>
          </a:xfrm>
          <a:prstGeom prst="rect">
            <a:avLst/>
          </a:prstGeom>
          <a:noFill/>
          <a:ln/>
        </p:spPr>
        <p:txBody>
          <a:bodyPr wrap="none" rtlCol="0" anchor="t"/>
          <a:lstStyle/>
          <a:p>
            <a:pPr marL="0" indent="0">
              <a:lnSpc>
                <a:spcPts val="3110"/>
              </a:lnSpc>
              <a:buNone/>
            </a:pPr>
            <a:r>
              <a:rPr lang="en-US" kern="0" spc="-39" dirty="0">
                <a:solidFill>
                  <a:srgbClr val="7030A0"/>
                </a:solidFill>
                <a:ea typeface="Source Sans Pro" pitchFamily="34" charset="-122"/>
                <a:cs typeface="Source Sans Pro" pitchFamily="34" charset="-120"/>
              </a:rPr>
              <a:t>Have you ever thought about getting a dog </a:t>
            </a:r>
          </a:p>
          <a:p>
            <a:pPr marL="0" indent="0">
              <a:lnSpc>
                <a:spcPts val="3110"/>
              </a:lnSpc>
              <a:buNone/>
            </a:pPr>
            <a:r>
              <a:rPr lang="en-US" kern="0" spc="-39" dirty="0">
                <a:solidFill>
                  <a:srgbClr val="7030A0"/>
                </a:solidFill>
                <a:ea typeface="Source Sans Pro" pitchFamily="34" charset="-122"/>
                <a:cs typeface="Source Sans Pro" pitchFamily="34" charset="-120"/>
              </a:rPr>
              <a:t>as a pet? </a:t>
            </a:r>
            <a:r>
              <a:rPr lang="en-US" kern="0" spc="-39" dirty="0">
                <a:solidFill>
                  <a:srgbClr val="0070C0"/>
                </a:solidFill>
                <a:ea typeface="Source Sans Pro" pitchFamily="34" charset="-122"/>
                <a:cs typeface="Source Sans Pro" pitchFamily="34" charset="-120"/>
              </a:rPr>
              <a:t>I think dogs make great pets </a:t>
            </a:r>
          </a:p>
          <a:p>
            <a:pPr marL="0" indent="0">
              <a:lnSpc>
                <a:spcPts val="3110"/>
              </a:lnSpc>
              <a:buNone/>
            </a:pPr>
            <a:r>
              <a:rPr lang="en-US" kern="0" spc="-39" dirty="0">
                <a:solidFill>
                  <a:srgbClr val="272525"/>
                </a:solidFill>
                <a:ea typeface="Source Sans Pro" pitchFamily="34" charset="-122"/>
                <a:cs typeface="Source Sans Pro" pitchFamily="34" charset="-120"/>
              </a:rPr>
              <a:t>because they are </a:t>
            </a:r>
            <a:r>
              <a:rPr lang="en-US" kern="0" spc="-39" dirty="0">
                <a:solidFill>
                  <a:schemeClr val="accent2"/>
                </a:solidFill>
                <a:ea typeface="Source Sans Pro" pitchFamily="34" charset="-122"/>
                <a:cs typeface="Source Sans Pro" pitchFamily="34" charset="-120"/>
              </a:rPr>
              <a:t>loyal, playful </a:t>
            </a:r>
            <a:r>
              <a:rPr lang="en-US" kern="0" spc="-39" dirty="0">
                <a:solidFill>
                  <a:srgbClr val="272525"/>
                </a:solidFill>
                <a:ea typeface="Source Sans Pro" pitchFamily="34" charset="-122"/>
                <a:cs typeface="Source Sans Pro" pitchFamily="34" charset="-120"/>
              </a:rPr>
              <a:t>and </a:t>
            </a:r>
            <a:r>
              <a:rPr lang="en-US" kern="0" spc="-39" dirty="0">
                <a:solidFill>
                  <a:schemeClr val="accent2"/>
                </a:solidFill>
                <a:ea typeface="Source Sans Pro" pitchFamily="34" charset="-122"/>
                <a:cs typeface="Source Sans Pro" pitchFamily="34" charset="-120"/>
              </a:rPr>
              <a:t>helpful</a:t>
            </a:r>
            <a:r>
              <a:rPr lang="en-US" kern="0" spc="-39" dirty="0">
                <a:solidFill>
                  <a:srgbClr val="272525"/>
                </a:solidFill>
                <a:ea typeface="Source Sans Pro" pitchFamily="34" charset="-122"/>
                <a:cs typeface="Source Sans Pro" pitchFamily="34" charset="-120"/>
              </a:rPr>
              <a:t>.</a:t>
            </a:r>
            <a:endParaRPr lang="en-US" dirty="0"/>
          </a:p>
        </p:txBody>
      </p:sp>
      <p:sp>
        <p:nvSpPr>
          <p:cNvPr id="32" name="Text 3">
            <a:extLst>
              <a:ext uri="{FF2B5EF4-FFF2-40B4-BE49-F238E27FC236}">
                <a16:creationId xmlns:a16="http://schemas.microsoft.com/office/drawing/2014/main" id="{730BBB2E-46A6-4A30-9598-F93E7DEA93EF}"/>
              </a:ext>
            </a:extLst>
          </p:cNvPr>
          <p:cNvSpPr/>
          <p:nvPr/>
        </p:nvSpPr>
        <p:spPr>
          <a:xfrm>
            <a:off x="10074293" y="2319833"/>
            <a:ext cx="4333370" cy="3286441"/>
          </a:xfrm>
          <a:prstGeom prst="rect">
            <a:avLst/>
          </a:prstGeom>
          <a:noFill/>
          <a:ln/>
        </p:spPr>
        <p:txBody>
          <a:bodyPr wrap="square" rtlCol="0" anchor="t"/>
          <a:lstStyle/>
          <a:p>
            <a:pPr marL="0" indent="0">
              <a:lnSpc>
                <a:spcPts val="3110"/>
              </a:lnSpc>
              <a:buNone/>
            </a:pPr>
            <a:r>
              <a:rPr lang="en-US" kern="0" spc="-39" dirty="0">
                <a:solidFill>
                  <a:schemeClr val="accent2"/>
                </a:solidFill>
                <a:ea typeface="Source Sans Pro" pitchFamily="34" charset="-122"/>
                <a:cs typeface="Source Sans Pro" pitchFamily="34" charset="-120"/>
              </a:rPr>
              <a:t>The </a:t>
            </a:r>
            <a:r>
              <a:rPr lang="en-US" i="1" kern="0" spc="-39" dirty="0">
                <a:solidFill>
                  <a:srgbClr val="FF0000"/>
                </a:solidFill>
                <a:ea typeface="Source Sans Pro" pitchFamily="34" charset="-122"/>
                <a:cs typeface="Source Sans Pro" pitchFamily="34" charset="-120"/>
              </a:rPr>
              <a:t>first</a:t>
            </a:r>
            <a:r>
              <a:rPr lang="en-US" i="1" kern="0" spc="-39" dirty="0">
                <a:solidFill>
                  <a:schemeClr val="accent2"/>
                </a:solidFill>
                <a:ea typeface="Source Sans Pro" pitchFamily="34" charset="-122"/>
                <a:cs typeface="Source Sans Pro" pitchFamily="34" charset="-120"/>
              </a:rPr>
              <a:t> </a:t>
            </a:r>
            <a:r>
              <a:rPr lang="en-US" kern="0" spc="-39" dirty="0">
                <a:solidFill>
                  <a:schemeClr val="accent2"/>
                </a:solidFill>
                <a:ea typeface="Source Sans Pro" pitchFamily="34" charset="-122"/>
                <a:cs typeface="Source Sans Pro" pitchFamily="34" charset="-120"/>
              </a:rPr>
              <a:t>reason dogs make great pets is that they are loyal. </a:t>
            </a:r>
            <a:r>
              <a:rPr lang="en-US" kern="0" spc="-39" dirty="0">
                <a:solidFill>
                  <a:srgbClr val="00B050"/>
                </a:solidFill>
                <a:ea typeface="Source Sans Pro" pitchFamily="34" charset="-122"/>
                <a:cs typeface="Source Sans Pro" pitchFamily="34" charset="-120"/>
              </a:rPr>
              <a:t>Some dogs travel hundreds of miles to be with their humans! </a:t>
            </a:r>
            <a:r>
              <a:rPr lang="en-US" i="1" kern="0" spc="-39" dirty="0">
                <a:solidFill>
                  <a:srgbClr val="FF0000"/>
                </a:solidFill>
                <a:ea typeface="Source Sans Pro" pitchFamily="34" charset="-122"/>
                <a:cs typeface="Source Sans Pro" pitchFamily="34" charset="-120"/>
              </a:rPr>
              <a:t>Another</a:t>
            </a:r>
            <a:r>
              <a:rPr lang="en-US" kern="0" spc="-39" dirty="0">
                <a:solidFill>
                  <a:schemeClr val="accent2"/>
                </a:solidFill>
                <a:ea typeface="Source Sans Pro" pitchFamily="34" charset="-122"/>
                <a:cs typeface="Source Sans Pro" pitchFamily="34" charset="-120"/>
              </a:rPr>
              <a:t> reason dogs make great pets is that they are playful. </a:t>
            </a:r>
            <a:r>
              <a:rPr lang="en-US" kern="0" spc="-39" dirty="0">
                <a:solidFill>
                  <a:srgbClr val="00B050"/>
                </a:solidFill>
                <a:ea typeface="Source Sans Pro" pitchFamily="34" charset="-122"/>
                <a:cs typeface="Source Sans Pro" pitchFamily="34" charset="-120"/>
              </a:rPr>
              <a:t>Dogs can run, camp, and hike with their owners.</a:t>
            </a:r>
            <a:r>
              <a:rPr lang="en-US" i="1" kern="0" spc="-39" dirty="0">
                <a:solidFill>
                  <a:srgbClr val="00B050"/>
                </a:solidFill>
                <a:ea typeface="Source Sans Pro" pitchFamily="34" charset="-122"/>
                <a:cs typeface="Source Sans Pro" pitchFamily="34" charset="-120"/>
              </a:rPr>
              <a:t> </a:t>
            </a:r>
            <a:r>
              <a:rPr lang="en-US" i="1" kern="0" spc="-39" dirty="0">
                <a:solidFill>
                  <a:srgbClr val="FF0000"/>
                </a:solidFill>
                <a:ea typeface="Source Sans Pro" pitchFamily="34" charset="-122"/>
                <a:cs typeface="Source Sans Pro" pitchFamily="34" charset="-120"/>
              </a:rPr>
              <a:t>Finally</a:t>
            </a:r>
            <a:r>
              <a:rPr lang="en-US" kern="0" spc="-39" dirty="0">
                <a:solidFill>
                  <a:schemeClr val="accent2"/>
                </a:solidFill>
                <a:ea typeface="Source Sans Pro" pitchFamily="34" charset="-122"/>
                <a:cs typeface="Source Sans Pro" pitchFamily="34" charset="-120"/>
              </a:rPr>
              <a:t>, dogs make great pets because they can be helpful. </a:t>
            </a:r>
            <a:r>
              <a:rPr lang="en-US" kern="0" spc="-39" dirty="0">
                <a:solidFill>
                  <a:srgbClr val="00B050"/>
                </a:solidFill>
                <a:ea typeface="Source Sans Pro" pitchFamily="34" charset="-122"/>
                <a:cs typeface="Source Sans Pro" pitchFamily="34" charset="-120"/>
              </a:rPr>
              <a:t>They can guard, hunt, guide and protect. </a:t>
            </a:r>
            <a:endParaRPr lang="en-US" dirty="0">
              <a:solidFill>
                <a:srgbClr val="00B050"/>
              </a:solidFill>
            </a:endParaRPr>
          </a:p>
        </p:txBody>
      </p:sp>
      <p:sp>
        <p:nvSpPr>
          <p:cNvPr id="34" name="Text 5">
            <a:extLst>
              <a:ext uri="{FF2B5EF4-FFF2-40B4-BE49-F238E27FC236}">
                <a16:creationId xmlns:a16="http://schemas.microsoft.com/office/drawing/2014/main" id="{C45353FF-E985-4C9B-9FE2-5FDBB33DCF0D}"/>
              </a:ext>
            </a:extLst>
          </p:cNvPr>
          <p:cNvSpPr/>
          <p:nvPr/>
        </p:nvSpPr>
        <p:spPr>
          <a:xfrm>
            <a:off x="675116" y="7097541"/>
            <a:ext cx="8884026" cy="790099"/>
          </a:xfrm>
          <a:prstGeom prst="rect">
            <a:avLst/>
          </a:prstGeom>
          <a:noFill/>
          <a:ln/>
        </p:spPr>
        <p:txBody>
          <a:bodyPr wrap="square" rtlCol="0" anchor="t"/>
          <a:lstStyle/>
          <a:p>
            <a:pPr marL="0" indent="0">
              <a:lnSpc>
                <a:spcPts val="3110"/>
              </a:lnSpc>
              <a:buNone/>
            </a:pPr>
            <a:r>
              <a:rPr lang="en-US" b="1" kern="0" spc="-39" dirty="0">
                <a:solidFill>
                  <a:srgbClr val="272525"/>
                </a:solidFill>
                <a:ea typeface="Source Sans Pro" pitchFamily="34" charset="-122"/>
                <a:cs typeface="Source Sans Pro" pitchFamily="34" charset="-120"/>
              </a:rPr>
              <a:t>Extra</a:t>
            </a:r>
            <a:r>
              <a:rPr lang="en-US" kern="0" spc="-39" dirty="0">
                <a:solidFill>
                  <a:srgbClr val="272525"/>
                </a:solidFill>
                <a:ea typeface="Source Sans Pro" pitchFamily="34" charset="-122"/>
                <a:cs typeface="Source Sans Pro" pitchFamily="34" charset="-120"/>
              </a:rPr>
              <a:t>: You could use the </a:t>
            </a:r>
            <a:r>
              <a:rPr lang="en-US" b="1" kern="0" spc="-39" dirty="0">
                <a:solidFill>
                  <a:srgbClr val="272525"/>
                </a:solidFill>
                <a:ea typeface="Source Sans Pro" pitchFamily="34" charset="-122"/>
                <a:cs typeface="Source Sans Pro" pitchFamily="34" charset="-120"/>
              </a:rPr>
              <a:t>OREO Template</a:t>
            </a:r>
            <a:r>
              <a:rPr lang="en-US" kern="0" spc="-39" dirty="0">
                <a:solidFill>
                  <a:srgbClr val="272525"/>
                </a:solidFill>
                <a:ea typeface="Source Sans Pro" pitchFamily="34" charset="-122"/>
                <a:cs typeface="Source Sans Pro" pitchFamily="34" charset="-120"/>
              </a:rPr>
              <a:t>. Also, it is useful to have students use </a:t>
            </a:r>
            <a:r>
              <a:rPr lang="en-US" b="1" kern="0" spc="-39" dirty="0">
                <a:solidFill>
                  <a:srgbClr val="272525"/>
                </a:solidFill>
                <a:ea typeface="Source Sans Pro" pitchFamily="34" charset="-122"/>
                <a:cs typeface="Source Sans Pro" pitchFamily="34" charset="-120"/>
              </a:rPr>
              <a:t>Transitional Words and Phrases</a:t>
            </a:r>
            <a:r>
              <a:rPr lang="en-US" kern="0" spc="-39" dirty="0">
                <a:solidFill>
                  <a:srgbClr val="272525"/>
                </a:solidFill>
                <a:ea typeface="Source Sans Pro" pitchFamily="34" charset="-122"/>
                <a:cs typeface="Source Sans Pro" pitchFamily="34" charset="-120"/>
              </a:rPr>
              <a:t>, and </a:t>
            </a:r>
            <a:r>
              <a:rPr lang="en-US" b="1" kern="0" spc="-39" dirty="0">
                <a:solidFill>
                  <a:srgbClr val="272525"/>
                </a:solidFill>
                <a:ea typeface="Source Sans Pro" pitchFamily="34" charset="-122"/>
                <a:cs typeface="Source Sans Pro" pitchFamily="34" charset="-120"/>
              </a:rPr>
              <a:t>Expressions for Discussion and Debate</a:t>
            </a:r>
            <a:r>
              <a:rPr lang="en-US" kern="0" spc="-39" dirty="0">
                <a:solidFill>
                  <a:srgbClr val="272525"/>
                </a:solidFill>
                <a:ea typeface="Source Sans Pro" pitchFamily="34" charset="-122"/>
                <a:cs typeface="Source Sans Pro" pitchFamily="34" charset="-120"/>
              </a:rPr>
              <a:t>; they really help </a:t>
            </a:r>
            <a:r>
              <a:rPr lang="en-US" sz="1800" b="1" kern="0" spc="-39" dirty="0">
                <a:solidFill>
                  <a:srgbClr val="0070C0"/>
                </a:solidFill>
                <a:latin typeface="+mj-lt"/>
                <a:ea typeface="Source Sans Pro" pitchFamily="34" charset="-122"/>
                <a:cs typeface="Source Sans Pro" pitchFamily="34" charset="-120"/>
              </a:rPr>
              <a:t>(see Online).</a:t>
            </a:r>
            <a:endParaRPr lang="en-US" dirty="0"/>
          </a:p>
        </p:txBody>
      </p:sp>
      <p:sp>
        <p:nvSpPr>
          <p:cNvPr id="35" name="TextBox 34">
            <a:extLst>
              <a:ext uri="{FF2B5EF4-FFF2-40B4-BE49-F238E27FC236}">
                <a16:creationId xmlns:a16="http://schemas.microsoft.com/office/drawing/2014/main" id="{F5D3507F-9B5C-48E9-A631-ED5EBDB10B1D}"/>
              </a:ext>
            </a:extLst>
          </p:cNvPr>
          <p:cNvSpPr txBox="1"/>
          <p:nvPr/>
        </p:nvSpPr>
        <p:spPr>
          <a:xfrm>
            <a:off x="10074372" y="5758316"/>
            <a:ext cx="4166171" cy="1959511"/>
          </a:xfrm>
          <a:prstGeom prst="rect">
            <a:avLst/>
          </a:prstGeom>
          <a:noFill/>
        </p:spPr>
        <p:txBody>
          <a:bodyPr wrap="square" rtlCol="0">
            <a:spAutoFit/>
          </a:bodyPr>
          <a:lstStyle/>
          <a:p>
            <a:pPr marL="0" indent="0">
              <a:lnSpc>
                <a:spcPts val="3110"/>
              </a:lnSpc>
              <a:buNone/>
            </a:pPr>
            <a:r>
              <a:rPr lang="en-US" kern="0" spc="-39" dirty="0">
                <a:solidFill>
                  <a:srgbClr val="0070C0"/>
                </a:solidFill>
                <a:ea typeface="Source Sans Pro" pitchFamily="34" charset="-122"/>
                <a:cs typeface="Source Sans Pro" pitchFamily="34" charset="-120"/>
              </a:rPr>
              <a:t>These are the reasons why I believe dogs make great pets. </a:t>
            </a:r>
            <a:r>
              <a:rPr lang="en-US" kern="0" spc="-39" dirty="0">
                <a:solidFill>
                  <a:srgbClr val="7030A0"/>
                </a:solidFill>
                <a:ea typeface="Source Sans Pro" pitchFamily="34" charset="-122"/>
                <a:cs typeface="Source Sans Pro" pitchFamily="34" charset="-120"/>
              </a:rPr>
              <a:t>If you are considering getting a pet, choose a dog, you’ll be glad you did!</a:t>
            </a:r>
            <a:endParaRPr lang="en-US" dirty="0">
              <a:solidFill>
                <a:srgbClr val="7030A0"/>
              </a:solidFill>
            </a:endParaRPr>
          </a:p>
          <a:p>
            <a:endParaRPr lang="en-GB" dirty="0"/>
          </a:p>
        </p:txBody>
      </p:sp>
      <p:pic>
        <p:nvPicPr>
          <p:cNvPr id="36" name="Picture 35">
            <a:hlinkClick r:id="rId7"/>
            <a:extLst>
              <a:ext uri="{FF2B5EF4-FFF2-40B4-BE49-F238E27FC236}">
                <a16:creationId xmlns:a16="http://schemas.microsoft.com/office/drawing/2014/main" id="{C4769EFE-2ED5-4B0B-A8DD-44A7F9BB13C7}"/>
              </a:ext>
            </a:extLst>
          </p:cNvPr>
          <p:cNvPicPr>
            <a:picLocks noChangeAspect="1"/>
          </p:cNvPicPr>
          <p:nvPr/>
        </p:nvPicPr>
        <p:blipFill>
          <a:blip r:embed="rId8"/>
          <a:stretch>
            <a:fillRect/>
          </a:stretch>
        </p:blipFill>
        <p:spPr>
          <a:xfrm>
            <a:off x="12581583" y="749636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500"/>
                                        <p:tgtEl>
                                          <p:spTgt spid="26"/>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fade">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fade">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7" grpId="0" animBg="1"/>
      <p:bldP spid="18" grpId="0" animBg="1"/>
      <p:bldP spid="19" grpId="0" animBg="1"/>
      <p:bldP spid="20" grpId="0" animBg="1"/>
      <p:bldP spid="22" grpId="0" animBg="1"/>
      <p:bldP spid="23" grpId="0" animBg="1"/>
      <p:bldP spid="24" grpId="0" animBg="1"/>
      <p:bldP spid="25" grpId="0" animBg="1"/>
      <p:bldP spid="27" grpId="0" animBg="1"/>
      <p:bldP spid="28" grpId="0" animBg="1"/>
      <p:bldP spid="29" grpId="0" animBg="1"/>
      <p:bldP spid="31" grpId="0" animBg="1"/>
      <p:bldP spid="32" grpId="0" animBg="1"/>
      <p:bldP spid="34"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1683187" y="603766"/>
            <a:ext cx="5155168" cy="644366"/>
          </a:xfrm>
          <a:prstGeom prst="rect">
            <a:avLst/>
          </a:prstGeom>
          <a:noFill/>
          <a:ln/>
        </p:spPr>
        <p:txBody>
          <a:bodyPr wrap="none" rtlCol="0" anchor="t"/>
          <a:lstStyle/>
          <a:p>
            <a:pPr marL="0" indent="0">
              <a:lnSpc>
                <a:spcPts val="5074"/>
              </a:lnSpc>
              <a:buNone/>
            </a:pPr>
            <a:r>
              <a:rPr lang="en-US" sz="4059" b="1" kern="0" spc="-81" dirty="0">
                <a:solidFill>
                  <a:srgbClr val="000000"/>
                </a:solidFill>
                <a:ea typeface="adonis-web" pitchFamily="34" charset="-122"/>
                <a:cs typeface="adonis-web" pitchFamily="34" charset="-120"/>
              </a:rPr>
              <a:t>Summary Writing</a:t>
            </a:r>
            <a:endParaRPr lang="en-US" sz="4059" dirty="0"/>
          </a:p>
        </p:txBody>
      </p:sp>
      <p:sp>
        <p:nvSpPr>
          <p:cNvPr id="5" name="Text 2"/>
          <p:cNvSpPr/>
          <p:nvPr/>
        </p:nvSpPr>
        <p:spPr>
          <a:xfrm>
            <a:off x="1683187" y="1686282"/>
            <a:ext cx="11264027" cy="350520"/>
          </a:xfrm>
          <a:prstGeom prst="rect">
            <a:avLst/>
          </a:prstGeom>
          <a:noFill/>
          <a:ln/>
        </p:spPr>
        <p:txBody>
          <a:bodyPr wrap="none" rtlCol="0" anchor="t"/>
          <a:lstStyle/>
          <a:p>
            <a:pPr marL="0" indent="0">
              <a:lnSpc>
                <a:spcPts val="2760"/>
              </a:lnSpc>
              <a:buNone/>
            </a:pPr>
            <a:r>
              <a:rPr lang="en-US" sz="1725" kern="0" spc="-35" dirty="0">
                <a:solidFill>
                  <a:srgbClr val="272525"/>
                </a:solidFill>
                <a:ea typeface="Source Sans Pro" pitchFamily="34" charset="-122"/>
                <a:cs typeface="Source Sans Pro" pitchFamily="34" charset="-120"/>
              </a:rPr>
              <a:t>A summary tells the most important parts of a text in your own words.</a:t>
            </a:r>
            <a:endParaRPr lang="en-US" sz="1725" dirty="0"/>
          </a:p>
        </p:txBody>
      </p:sp>
      <p:sp>
        <p:nvSpPr>
          <p:cNvPr id="6" name="Shape 3"/>
          <p:cNvSpPr/>
          <p:nvPr/>
        </p:nvSpPr>
        <p:spPr>
          <a:xfrm>
            <a:off x="1683187" y="2529721"/>
            <a:ext cx="492919" cy="492919"/>
          </a:xfrm>
          <a:prstGeom prst="roundRect">
            <a:avLst>
              <a:gd name="adj" fmla="val 20002"/>
            </a:avLst>
          </a:prstGeom>
          <a:solidFill>
            <a:srgbClr val="F0D4F7"/>
          </a:solidFill>
          <a:ln w="7620">
            <a:solidFill>
              <a:srgbClr val="D6BADD"/>
            </a:solidFill>
            <a:prstDash val="solid"/>
          </a:ln>
        </p:spPr>
        <p:txBody>
          <a:bodyPr/>
          <a:lstStyle/>
          <a:p>
            <a:endParaRPr lang="en-GB"/>
          </a:p>
        </p:txBody>
      </p:sp>
      <p:sp>
        <p:nvSpPr>
          <p:cNvPr id="7" name="Text 4"/>
          <p:cNvSpPr/>
          <p:nvPr/>
        </p:nvSpPr>
        <p:spPr>
          <a:xfrm>
            <a:off x="1844754" y="2621518"/>
            <a:ext cx="169783" cy="309324"/>
          </a:xfrm>
          <a:prstGeom prst="rect">
            <a:avLst/>
          </a:prstGeom>
          <a:noFill/>
          <a:ln/>
        </p:spPr>
        <p:txBody>
          <a:bodyPr wrap="none" rtlCol="0" anchor="t"/>
          <a:lstStyle/>
          <a:p>
            <a:pPr marL="0" indent="0" algn="ctr">
              <a:lnSpc>
                <a:spcPts val="2436"/>
              </a:lnSpc>
              <a:buNone/>
            </a:pPr>
            <a:r>
              <a:rPr lang="en-US" sz="2436" b="1" kern="0" spc="-49" dirty="0">
                <a:solidFill>
                  <a:srgbClr val="272525"/>
                </a:solidFill>
                <a:ea typeface="adonis-web" pitchFamily="34" charset="-122"/>
                <a:cs typeface="adonis-web" pitchFamily="34" charset="-120"/>
              </a:rPr>
              <a:t>1</a:t>
            </a:r>
            <a:endParaRPr lang="en-US" sz="2436" dirty="0"/>
          </a:p>
        </p:txBody>
      </p:sp>
      <p:sp>
        <p:nvSpPr>
          <p:cNvPr id="8" name="Text 5"/>
          <p:cNvSpPr/>
          <p:nvPr/>
        </p:nvSpPr>
        <p:spPr>
          <a:xfrm>
            <a:off x="2395180" y="2529721"/>
            <a:ext cx="2577584" cy="322183"/>
          </a:xfrm>
          <a:prstGeom prst="rect">
            <a:avLst/>
          </a:prstGeom>
          <a:noFill/>
          <a:ln/>
        </p:spPr>
        <p:txBody>
          <a:bodyPr wrap="none" rtlCol="0" anchor="t"/>
          <a:lstStyle/>
          <a:p>
            <a:pPr marL="0" indent="0">
              <a:lnSpc>
                <a:spcPts val="2537"/>
              </a:lnSpc>
              <a:buNone/>
            </a:pPr>
            <a:r>
              <a:rPr lang="en-US" sz="2030" b="1" kern="0" spc="-41" dirty="0">
                <a:solidFill>
                  <a:srgbClr val="272525"/>
                </a:solidFill>
                <a:ea typeface="adonis-web" pitchFamily="34" charset="-122"/>
                <a:cs typeface="adonis-web" pitchFamily="34" charset="-120"/>
              </a:rPr>
              <a:t> Clear</a:t>
            </a:r>
            <a:endParaRPr lang="en-US" sz="2030" dirty="0"/>
          </a:p>
        </p:txBody>
      </p:sp>
      <p:sp>
        <p:nvSpPr>
          <p:cNvPr id="9" name="Text 6"/>
          <p:cNvSpPr/>
          <p:nvPr/>
        </p:nvSpPr>
        <p:spPr>
          <a:xfrm>
            <a:off x="2395180" y="2983349"/>
            <a:ext cx="2896672" cy="701040"/>
          </a:xfrm>
          <a:prstGeom prst="rect">
            <a:avLst/>
          </a:prstGeom>
          <a:noFill/>
          <a:ln/>
        </p:spPr>
        <p:txBody>
          <a:bodyPr wrap="square" rtlCol="0" anchor="t"/>
          <a:lstStyle/>
          <a:p>
            <a:pPr marL="0" indent="0">
              <a:lnSpc>
                <a:spcPts val="2760"/>
              </a:lnSpc>
              <a:buNone/>
            </a:pPr>
            <a:r>
              <a:rPr lang="en-US" sz="1725" kern="0" spc="-35" dirty="0">
                <a:solidFill>
                  <a:srgbClr val="272525"/>
                </a:solidFill>
                <a:ea typeface="Source Sans Pro" pitchFamily="34" charset="-122"/>
                <a:cs typeface="Source Sans Pro" pitchFamily="34" charset="-120"/>
              </a:rPr>
              <a:t>Understandable to those who haven't read the original.</a:t>
            </a:r>
            <a:endParaRPr lang="en-US" sz="1725" dirty="0"/>
          </a:p>
        </p:txBody>
      </p:sp>
      <p:sp>
        <p:nvSpPr>
          <p:cNvPr id="10" name="Shape 7"/>
          <p:cNvSpPr/>
          <p:nvPr/>
        </p:nvSpPr>
        <p:spPr>
          <a:xfrm>
            <a:off x="5510927" y="2529721"/>
            <a:ext cx="492919" cy="492919"/>
          </a:xfrm>
          <a:prstGeom prst="roundRect">
            <a:avLst>
              <a:gd name="adj" fmla="val 20002"/>
            </a:avLst>
          </a:prstGeom>
          <a:solidFill>
            <a:srgbClr val="F0D4F7"/>
          </a:solidFill>
          <a:ln w="7620">
            <a:solidFill>
              <a:srgbClr val="D6BADD"/>
            </a:solidFill>
            <a:prstDash val="solid"/>
          </a:ln>
        </p:spPr>
        <p:txBody>
          <a:bodyPr/>
          <a:lstStyle/>
          <a:p>
            <a:endParaRPr lang="en-GB"/>
          </a:p>
        </p:txBody>
      </p:sp>
      <p:sp>
        <p:nvSpPr>
          <p:cNvPr id="11" name="Text 8"/>
          <p:cNvSpPr/>
          <p:nvPr/>
        </p:nvSpPr>
        <p:spPr>
          <a:xfrm>
            <a:off x="5672495" y="2621518"/>
            <a:ext cx="169783" cy="309324"/>
          </a:xfrm>
          <a:prstGeom prst="rect">
            <a:avLst/>
          </a:prstGeom>
          <a:noFill/>
          <a:ln/>
        </p:spPr>
        <p:txBody>
          <a:bodyPr wrap="none" rtlCol="0" anchor="t"/>
          <a:lstStyle/>
          <a:p>
            <a:pPr marL="0" indent="0" algn="ctr">
              <a:lnSpc>
                <a:spcPts val="2436"/>
              </a:lnSpc>
              <a:buNone/>
            </a:pPr>
            <a:r>
              <a:rPr lang="en-US" sz="2436" b="1" kern="0" spc="-49" dirty="0">
                <a:solidFill>
                  <a:srgbClr val="272525"/>
                </a:solidFill>
                <a:ea typeface="adonis-web" pitchFamily="34" charset="-122"/>
                <a:cs typeface="adonis-web" pitchFamily="34" charset="-120"/>
              </a:rPr>
              <a:t>2</a:t>
            </a:r>
            <a:endParaRPr lang="en-US" sz="2436" dirty="0"/>
          </a:p>
        </p:txBody>
      </p:sp>
      <p:sp>
        <p:nvSpPr>
          <p:cNvPr id="12" name="Text 9"/>
          <p:cNvSpPr/>
          <p:nvPr/>
        </p:nvSpPr>
        <p:spPr>
          <a:xfrm>
            <a:off x="6222921" y="2529721"/>
            <a:ext cx="2577584" cy="322183"/>
          </a:xfrm>
          <a:prstGeom prst="rect">
            <a:avLst/>
          </a:prstGeom>
          <a:noFill/>
          <a:ln/>
        </p:spPr>
        <p:txBody>
          <a:bodyPr wrap="none" rtlCol="0" anchor="t"/>
          <a:lstStyle/>
          <a:p>
            <a:pPr marL="0" indent="0">
              <a:lnSpc>
                <a:spcPts val="2537"/>
              </a:lnSpc>
              <a:buNone/>
            </a:pPr>
            <a:r>
              <a:rPr lang="en-US" sz="2030" b="1" kern="0" spc="-41" dirty="0">
                <a:solidFill>
                  <a:srgbClr val="272525"/>
                </a:solidFill>
                <a:ea typeface="adonis-web" pitchFamily="34" charset="-122"/>
                <a:cs typeface="adonis-web" pitchFamily="34" charset="-120"/>
              </a:rPr>
              <a:t>Topic Sentence</a:t>
            </a:r>
            <a:endParaRPr lang="en-US" sz="2030" dirty="0"/>
          </a:p>
        </p:txBody>
      </p:sp>
      <p:sp>
        <p:nvSpPr>
          <p:cNvPr id="13" name="Text 10"/>
          <p:cNvSpPr/>
          <p:nvPr/>
        </p:nvSpPr>
        <p:spPr>
          <a:xfrm>
            <a:off x="6222921" y="2983349"/>
            <a:ext cx="2896672" cy="701040"/>
          </a:xfrm>
          <a:prstGeom prst="rect">
            <a:avLst/>
          </a:prstGeom>
          <a:noFill/>
          <a:ln/>
        </p:spPr>
        <p:txBody>
          <a:bodyPr wrap="square" rtlCol="0" anchor="t"/>
          <a:lstStyle/>
          <a:p>
            <a:pPr marL="0" indent="0">
              <a:lnSpc>
                <a:spcPts val="2760"/>
              </a:lnSpc>
              <a:buNone/>
            </a:pPr>
            <a:r>
              <a:rPr lang="en-US" sz="1725" kern="0" spc="-35" dirty="0">
                <a:solidFill>
                  <a:srgbClr val="272525"/>
                </a:solidFill>
                <a:ea typeface="Source Sans Pro" pitchFamily="34" charset="-122"/>
                <a:cs typeface="Source Sans Pro" pitchFamily="34" charset="-120"/>
              </a:rPr>
              <a:t>Starts with the author/source and main idea.</a:t>
            </a:r>
            <a:endParaRPr lang="en-US" sz="1725" dirty="0"/>
          </a:p>
        </p:txBody>
      </p:sp>
      <p:sp>
        <p:nvSpPr>
          <p:cNvPr id="14" name="Shape 11"/>
          <p:cNvSpPr/>
          <p:nvPr/>
        </p:nvSpPr>
        <p:spPr>
          <a:xfrm>
            <a:off x="9338667" y="2529721"/>
            <a:ext cx="492919" cy="492919"/>
          </a:xfrm>
          <a:prstGeom prst="roundRect">
            <a:avLst>
              <a:gd name="adj" fmla="val 20002"/>
            </a:avLst>
          </a:prstGeom>
          <a:solidFill>
            <a:srgbClr val="F0D4F7"/>
          </a:solidFill>
          <a:ln w="7620">
            <a:solidFill>
              <a:srgbClr val="D6BADD"/>
            </a:solidFill>
            <a:prstDash val="solid"/>
          </a:ln>
        </p:spPr>
        <p:txBody>
          <a:bodyPr/>
          <a:lstStyle/>
          <a:p>
            <a:endParaRPr lang="en-GB"/>
          </a:p>
        </p:txBody>
      </p:sp>
      <p:sp>
        <p:nvSpPr>
          <p:cNvPr id="15" name="Text 12"/>
          <p:cNvSpPr/>
          <p:nvPr/>
        </p:nvSpPr>
        <p:spPr>
          <a:xfrm>
            <a:off x="9500235" y="2621518"/>
            <a:ext cx="169783" cy="309324"/>
          </a:xfrm>
          <a:prstGeom prst="rect">
            <a:avLst/>
          </a:prstGeom>
          <a:noFill/>
          <a:ln/>
        </p:spPr>
        <p:txBody>
          <a:bodyPr wrap="none" rtlCol="0" anchor="t"/>
          <a:lstStyle/>
          <a:p>
            <a:pPr marL="0" indent="0" algn="ctr">
              <a:lnSpc>
                <a:spcPts val="2436"/>
              </a:lnSpc>
              <a:buNone/>
            </a:pPr>
            <a:r>
              <a:rPr lang="en-US" sz="2436" b="1" kern="0" spc="-49" dirty="0">
                <a:solidFill>
                  <a:srgbClr val="272525"/>
                </a:solidFill>
                <a:ea typeface="adonis-web" pitchFamily="34" charset="-122"/>
                <a:cs typeface="adonis-web" pitchFamily="34" charset="-120"/>
              </a:rPr>
              <a:t>3</a:t>
            </a:r>
            <a:endParaRPr lang="en-US" sz="2436" dirty="0"/>
          </a:p>
        </p:txBody>
      </p:sp>
      <p:sp>
        <p:nvSpPr>
          <p:cNvPr id="16" name="Text 13"/>
          <p:cNvSpPr/>
          <p:nvPr/>
        </p:nvSpPr>
        <p:spPr>
          <a:xfrm>
            <a:off x="10050661" y="2529721"/>
            <a:ext cx="2577584" cy="322183"/>
          </a:xfrm>
          <a:prstGeom prst="rect">
            <a:avLst/>
          </a:prstGeom>
          <a:noFill/>
          <a:ln/>
        </p:spPr>
        <p:txBody>
          <a:bodyPr wrap="none" rtlCol="0" anchor="t"/>
          <a:lstStyle/>
          <a:p>
            <a:pPr marL="0" indent="0">
              <a:lnSpc>
                <a:spcPts val="2537"/>
              </a:lnSpc>
              <a:buNone/>
            </a:pPr>
            <a:r>
              <a:rPr lang="en-US" sz="2030" b="1" kern="0" spc="-41" dirty="0">
                <a:solidFill>
                  <a:srgbClr val="272525"/>
                </a:solidFill>
                <a:ea typeface="adonis-web" pitchFamily="34" charset="-122"/>
                <a:cs typeface="adonis-web" pitchFamily="34" charset="-120"/>
              </a:rPr>
              <a:t>Main Points</a:t>
            </a:r>
            <a:endParaRPr lang="en-US" sz="2030" dirty="0"/>
          </a:p>
        </p:txBody>
      </p:sp>
      <p:sp>
        <p:nvSpPr>
          <p:cNvPr id="17" name="Text 14"/>
          <p:cNvSpPr/>
          <p:nvPr/>
        </p:nvSpPr>
        <p:spPr>
          <a:xfrm>
            <a:off x="10050661" y="2983349"/>
            <a:ext cx="2896672" cy="1051560"/>
          </a:xfrm>
          <a:prstGeom prst="rect">
            <a:avLst/>
          </a:prstGeom>
          <a:noFill/>
          <a:ln/>
        </p:spPr>
        <p:txBody>
          <a:bodyPr wrap="square" rtlCol="0" anchor="t"/>
          <a:lstStyle/>
          <a:p>
            <a:pPr marL="0" indent="0">
              <a:lnSpc>
                <a:spcPts val="2760"/>
              </a:lnSpc>
              <a:buNone/>
            </a:pPr>
            <a:r>
              <a:rPr lang="en-US" sz="1725" kern="0" spc="-35" dirty="0">
                <a:solidFill>
                  <a:srgbClr val="272525"/>
                </a:solidFill>
                <a:ea typeface="Source Sans Pro" pitchFamily="34" charset="-122"/>
                <a:cs typeface="Source Sans Pro" pitchFamily="34" charset="-120"/>
              </a:rPr>
              <a:t>Includes all main points in the same order, without minor details.</a:t>
            </a:r>
            <a:endParaRPr lang="en-US" sz="1725" dirty="0"/>
          </a:p>
        </p:txBody>
      </p:sp>
      <p:sp>
        <p:nvSpPr>
          <p:cNvPr id="18" name="Shape 15"/>
          <p:cNvSpPr/>
          <p:nvPr/>
        </p:nvSpPr>
        <p:spPr>
          <a:xfrm>
            <a:off x="1683187" y="4545212"/>
            <a:ext cx="492919" cy="492919"/>
          </a:xfrm>
          <a:prstGeom prst="roundRect">
            <a:avLst>
              <a:gd name="adj" fmla="val 20002"/>
            </a:avLst>
          </a:prstGeom>
          <a:solidFill>
            <a:srgbClr val="F0D4F7"/>
          </a:solidFill>
          <a:ln w="7620">
            <a:solidFill>
              <a:srgbClr val="D6BADD"/>
            </a:solidFill>
            <a:prstDash val="solid"/>
          </a:ln>
        </p:spPr>
        <p:txBody>
          <a:bodyPr/>
          <a:lstStyle/>
          <a:p>
            <a:endParaRPr lang="en-GB"/>
          </a:p>
        </p:txBody>
      </p:sp>
      <p:sp>
        <p:nvSpPr>
          <p:cNvPr id="19" name="Text 16"/>
          <p:cNvSpPr/>
          <p:nvPr/>
        </p:nvSpPr>
        <p:spPr>
          <a:xfrm>
            <a:off x="1844754" y="4637010"/>
            <a:ext cx="169783" cy="309324"/>
          </a:xfrm>
          <a:prstGeom prst="rect">
            <a:avLst/>
          </a:prstGeom>
          <a:noFill/>
          <a:ln/>
        </p:spPr>
        <p:txBody>
          <a:bodyPr wrap="none" rtlCol="0" anchor="t"/>
          <a:lstStyle/>
          <a:p>
            <a:pPr marL="0" indent="0" algn="ctr">
              <a:lnSpc>
                <a:spcPts val="2436"/>
              </a:lnSpc>
              <a:buNone/>
            </a:pPr>
            <a:r>
              <a:rPr lang="en-US" sz="2436" b="1" kern="0" spc="-49" dirty="0">
                <a:solidFill>
                  <a:srgbClr val="272525"/>
                </a:solidFill>
                <a:ea typeface="adonis-web" pitchFamily="34" charset="-122"/>
                <a:cs typeface="adonis-web" pitchFamily="34" charset="-120"/>
              </a:rPr>
              <a:t>4</a:t>
            </a:r>
            <a:endParaRPr lang="en-US" sz="2436" dirty="0"/>
          </a:p>
        </p:txBody>
      </p:sp>
      <p:sp>
        <p:nvSpPr>
          <p:cNvPr id="20" name="Text 17"/>
          <p:cNvSpPr/>
          <p:nvPr/>
        </p:nvSpPr>
        <p:spPr>
          <a:xfrm>
            <a:off x="2395180" y="4545212"/>
            <a:ext cx="2577584" cy="322183"/>
          </a:xfrm>
          <a:prstGeom prst="rect">
            <a:avLst/>
          </a:prstGeom>
          <a:noFill/>
          <a:ln/>
        </p:spPr>
        <p:txBody>
          <a:bodyPr wrap="none" rtlCol="0" anchor="t"/>
          <a:lstStyle/>
          <a:p>
            <a:pPr marL="0" indent="0">
              <a:lnSpc>
                <a:spcPts val="2537"/>
              </a:lnSpc>
              <a:buNone/>
            </a:pPr>
            <a:r>
              <a:rPr lang="en-US" sz="2030" b="1" kern="0" spc="-41" dirty="0">
                <a:solidFill>
                  <a:srgbClr val="272525"/>
                </a:solidFill>
                <a:ea typeface="adonis-web" pitchFamily="34" charset="-122"/>
                <a:cs typeface="adonis-web" pitchFamily="34" charset="-120"/>
              </a:rPr>
              <a:t>Brief</a:t>
            </a:r>
            <a:endParaRPr lang="en-US" sz="2030" dirty="0"/>
          </a:p>
        </p:txBody>
      </p:sp>
      <p:sp>
        <p:nvSpPr>
          <p:cNvPr id="21" name="Text 18"/>
          <p:cNvSpPr/>
          <p:nvPr/>
        </p:nvSpPr>
        <p:spPr>
          <a:xfrm>
            <a:off x="2395180" y="4954071"/>
            <a:ext cx="2896672" cy="1488757"/>
          </a:xfrm>
          <a:prstGeom prst="rect">
            <a:avLst/>
          </a:prstGeom>
          <a:noFill/>
          <a:ln/>
        </p:spPr>
        <p:txBody>
          <a:bodyPr wrap="square" rtlCol="0" anchor="t"/>
          <a:lstStyle/>
          <a:p>
            <a:pPr marL="0" indent="0">
              <a:lnSpc>
                <a:spcPts val="2760"/>
              </a:lnSpc>
              <a:buNone/>
            </a:pPr>
            <a:r>
              <a:rPr lang="en-US" sz="1725" kern="0" spc="-35" dirty="0">
                <a:solidFill>
                  <a:srgbClr val="272525"/>
                </a:solidFill>
                <a:ea typeface="Source Sans Pro" pitchFamily="34" charset="-122"/>
                <a:cs typeface="Source Sans Pro" pitchFamily="34" charset="-120"/>
              </a:rPr>
              <a:t>About one-quarter the length of the original. Use </a:t>
            </a:r>
            <a:r>
              <a:rPr lang="en-US" sz="1725" b="1" kern="0" spc="-35" dirty="0">
                <a:solidFill>
                  <a:srgbClr val="272525"/>
                </a:solidFill>
                <a:ea typeface="Source Sans Pro" pitchFamily="34" charset="-122"/>
                <a:cs typeface="Source Sans Pro" pitchFamily="34" charset="-120"/>
              </a:rPr>
              <a:t>Transitional Words</a:t>
            </a:r>
            <a:r>
              <a:rPr lang="en-US" sz="1725" kern="0" spc="-35" dirty="0">
                <a:solidFill>
                  <a:srgbClr val="272525"/>
                </a:solidFill>
                <a:ea typeface="Source Sans Pro" pitchFamily="34" charset="-122"/>
                <a:cs typeface="Source Sans Pro" pitchFamily="34" charset="-120"/>
              </a:rPr>
              <a:t> </a:t>
            </a:r>
            <a:r>
              <a:rPr lang="en-US" sz="1725" b="1" kern="0" spc="-35" dirty="0">
                <a:solidFill>
                  <a:srgbClr val="272525"/>
                </a:solidFill>
                <a:ea typeface="Source Sans Pro" pitchFamily="34" charset="-122"/>
                <a:cs typeface="Source Sans Pro" pitchFamily="34" charset="-120"/>
              </a:rPr>
              <a:t>and Phrases </a:t>
            </a:r>
            <a:r>
              <a:rPr lang="en-US" sz="1725" kern="0" spc="-35" dirty="0">
                <a:solidFill>
                  <a:srgbClr val="272525"/>
                </a:solidFill>
                <a:ea typeface="Source Sans Pro" pitchFamily="34" charset="-122"/>
                <a:cs typeface="Source Sans Pro" pitchFamily="34" charset="-120"/>
              </a:rPr>
              <a:t>and </a:t>
            </a:r>
            <a:r>
              <a:rPr lang="en-US" sz="1725" b="1" kern="0" spc="-35" dirty="0">
                <a:solidFill>
                  <a:srgbClr val="272525"/>
                </a:solidFill>
                <a:ea typeface="Source Sans Pro" pitchFamily="34" charset="-122"/>
                <a:cs typeface="Source Sans Pro" pitchFamily="34" charset="-120"/>
              </a:rPr>
              <a:t>Reporting Verbs</a:t>
            </a:r>
            <a:r>
              <a:rPr lang="en-US" sz="1725" kern="0" spc="-35" dirty="0">
                <a:solidFill>
                  <a:srgbClr val="0070C0"/>
                </a:solidFill>
                <a:ea typeface="Source Sans Pro" pitchFamily="34" charset="-122"/>
                <a:cs typeface="Source Sans Pro" pitchFamily="34" charset="-120"/>
              </a:rPr>
              <a:t> (See Online).</a:t>
            </a:r>
            <a:endParaRPr lang="en-US" sz="1725" dirty="0">
              <a:solidFill>
                <a:srgbClr val="0070C0"/>
              </a:solidFill>
            </a:endParaRPr>
          </a:p>
        </p:txBody>
      </p:sp>
      <p:sp>
        <p:nvSpPr>
          <p:cNvPr id="22" name="Shape 19"/>
          <p:cNvSpPr/>
          <p:nvPr/>
        </p:nvSpPr>
        <p:spPr>
          <a:xfrm>
            <a:off x="5510927" y="4500443"/>
            <a:ext cx="492919" cy="492919"/>
          </a:xfrm>
          <a:prstGeom prst="roundRect">
            <a:avLst>
              <a:gd name="adj" fmla="val 20002"/>
            </a:avLst>
          </a:prstGeom>
          <a:solidFill>
            <a:srgbClr val="F0D4F7"/>
          </a:solidFill>
          <a:ln w="7620">
            <a:solidFill>
              <a:srgbClr val="D6BADD"/>
            </a:solidFill>
            <a:prstDash val="solid"/>
          </a:ln>
        </p:spPr>
        <p:txBody>
          <a:bodyPr/>
          <a:lstStyle/>
          <a:p>
            <a:endParaRPr lang="en-GB"/>
          </a:p>
        </p:txBody>
      </p:sp>
      <p:sp>
        <p:nvSpPr>
          <p:cNvPr id="23" name="Text 20"/>
          <p:cNvSpPr/>
          <p:nvPr/>
        </p:nvSpPr>
        <p:spPr>
          <a:xfrm>
            <a:off x="5672495" y="4592241"/>
            <a:ext cx="169783" cy="309324"/>
          </a:xfrm>
          <a:prstGeom prst="rect">
            <a:avLst/>
          </a:prstGeom>
          <a:noFill/>
          <a:ln/>
        </p:spPr>
        <p:txBody>
          <a:bodyPr wrap="none" rtlCol="0" anchor="t"/>
          <a:lstStyle/>
          <a:p>
            <a:pPr marL="0" indent="0" algn="ctr">
              <a:lnSpc>
                <a:spcPts val="2436"/>
              </a:lnSpc>
              <a:buNone/>
            </a:pPr>
            <a:r>
              <a:rPr lang="en-US" sz="2436" b="1" kern="0" spc="-49" dirty="0">
                <a:solidFill>
                  <a:srgbClr val="272525"/>
                </a:solidFill>
                <a:ea typeface="adonis-web" pitchFamily="34" charset="-122"/>
                <a:cs typeface="adonis-web" pitchFamily="34" charset="-120"/>
              </a:rPr>
              <a:t>5</a:t>
            </a:r>
            <a:endParaRPr lang="en-US" sz="2436" dirty="0"/>
          </a:p>
        </p:txBody>
      </p:sp>
      <p:sp>
        <p:nvSpPr>
          <p:cNvPr id="24" name="Text 21"/>
          <p:cNvSpPr/>
          <p:nvPr/>
        </p:nvSpPr>
        <p:spPr>
          <a:xfrm>
            <a:off x="6222921" y="4500443"/>
            <a:ext cx="2577584" cy="322183"/>
          </a:xfrm>
          <a:prstGeom prst="rect">
            <a:avLst/>
          </a:prstGeom>
          <a:noFill/>
          <a:ln/>
        </p:spPr>
        <p:txBody>
          <a:bodyPr wrap="none" rtlCol="0" anchor="t"/>
          <a:lstStyle/>
          <a:p>
            <a:pPr marL="0" indent="0">
              <a:lnSpc>
                <a:spcPts val="2537"/>
              </a:lnSpc>
              <a:buNone/>
            </a:pPr>
            <a:r>
              <a:rPr lang="en-US" sz="2030" b="1" kern="0" spc="-41" dirty="0">
                <a:solidFill>
                  <a:srgbClr val="272525"/>
                </a:solidFill>
                <a:ea typeface="adonis-web" pitchFamily="34" charset="-122"/>
                <a:cs typeface="adonis-web" pitchFamily="34" charset="-120"/>
              </a:rPr>
              <a:t>Original Words</a:t>
            </a:r>
            <a:endParaRPr lang="en-US" sz="2030" dirty="0"/>
          </a:p>
        </p:txBody>
      </p:sp>
      <p:sp>
        <p:nvSpPr>
          <p:cNvPr id="25" name="Text 22"/>
          <p:cNvSpPr/>
          <p:nvPr/>
        </p:nvSpPr>
        <p:spPr>
          <a:xfrm>
            <a:off x="6222921" y="4954072"/>
            <a:ext cx="2896672" cy="1402080"/>
          </a:xfrm>
          <a:prstGeom prst="rect">
            <a:avLst/>
          </a:prstGeom>
          <a:noFill/>
          <a:ln/>
        </p:spPr>
        <p:txBody>
          <a:bodyPr wrap="square" rtlCol="0" anchor="t"/>
          <a:lstStyle/>
          <a:p>
            <a:pPr marL="0" indent="0">
              <a:lnSpc>
                <a:spcPts val="2760"/>
              </a:lnSpc>
              <a:buNone/>
            </a:pPr>
            <a:r>
              <a:rPr lang="en-US" sz="1725" kern="0" spc="-35" dirty="0">
                <a:solidFill>
                  <a:srgbClr val="272525"/>
                </a:solidFill>
                <a:ea typeface="Source Sans Pro" pitchFamily="34" charset="-122"/>
                <a:cs typeface="Source Sans Pro" pitchFamily="34" charset="-120"/>
              </a:rPr>
              <a:t>Written in your own words, no copying or quotes (technical terms can remain). Use a </a:t>
            </a:r>
            <a:r>
              <a:rPr lang="en-US" sz="1725" b="1" kern="0" spc="-35" dirty="0">
                <a:solidFill>
                  <a:srgbClr val="272525"/>
                </a:solidFill>
                <a:ea typeface="Source Sans Pro" pitchFamily="34" charset="-122"/>
                <a:cs typeface="Source Sans Pro" pitchFamily="34" charset="-120"/>
              </a:rPr>
              <a:t>Thesaurus.</a:t>
            </a:r>
            <a:endParaRPr lang="en-US" sz="1725" b="1" dirty="0"/>
          </a:p>
        </p:txBody>
      </p:sp>
      <p:sp>
        <p:nvSpPr>
          <p:cNvPr id="26" name="Shape 23"/>
          <p:cNvSpPr/>
          <p:nvPr/>
        </p:nvSpPr>
        <p:spPr>
          <a:xfrm>
            <a:off x="9338667" y="4500443"/>
            <a:ext cx="492919" cy="492919"/>
          </a:xfrm>
          <a:prstGeom prst="roundRect">
            <a:avLst>
              <a:gd name="adj" fmla="val 20002"/>
            </a:avLst>
          </a:prstGeom>
          <a:solidFill>
            <a:srgbClr val="F0D4F7"/>
          </a:solidFill>
          <a:ln w="7620">
            <a:solidFill>
              <a:srgbClr val="D6BADD"/>
            </a:solidFill>
            <a:prstDash val="solid"/>
          </a:ln>
        </p:spPr>
        <p:txBody>
          <a:bodyPr/>
          <a:lstStyle/>
          <a:p>
            <a:endParaRPr lang="en-GB"/>
          </a:p>
        </p:txBody>
      </p:sp>
      <p:sp>
        <p:nvSpPr>
          <p:cNvPr id="27" name="Text 24"/>
          <p:cNvSpPr/>
          <p:nvPr/>
        </p:nvSpPr>
        <p:spPr>
          <a:xfrm>
            <a:off x="9500235" y="4592241"/>
            <a:ext cx="169783" cy="309324"/>
          </a:xfrm>
          <a:prstGeom prst="rect">
            <a:avLst/>
          </a:prstGeom>
          <a:noFill/>
          <a:ln/>
        </p:spPr>
        <p:txBody>
          <a:bodyPr wrap="none" rtlCol="0" anchor="t"/>
          <a:lstStyle/>
          <a:p>
            <a:pPr marL="0" indent="0" algn="ctr">
              <a:lnSpc>
                <a:spcPts val="2436"/>
              </a:lnSpc>
              <a:buNone/>
            </a:pPr>
            <a:r>
              <a:rPr lang="en-US" sz="2436" b="1" kern="0" spc="-49" dirty="0">
                <a:solidFill>
                  <a:srgbClr val="272525"/>
                </a:solidFill>
                <a:ea typeface="adonis-web" pitchFamily="34" charset="-122"/>
                <a:cs typeface="adonis-web" pitchFamily="34" charset="-120"/>
              </a:rPr>
              <a:t>6</a:t>
            </a:r>
            <a:endParaRPr lang="en-US" sz="2436" dirty="0"/>
          </a:p>
        </p:txBody>
      </p:sp>
      <p:sp>
        <p:nvSpPr>
          <p:cNvPr id="28" name="Text 25"/>
          <p:cNvSpPr/>
          <p:nvPr/>
        </p:nvSpPr>
        <p:spPr>
          <a:xfrm>
            <a:off x="10050661" y="4500443"/>
            <a:ext cx="2577584" cy="322183"/>
          </a:xfrm>
          <a:prstGeom prst="rect">
            <a:avLst/>
          </a:prstGeom>
          <a:noFill/>
          <a:ln/>
        </p:spPr>
        <p:txBody>
          <a:bodyPr wrap="none" rtlCol="0" anchor="t"/>
          <a:lstStyle/>
          <a:p>
            <a:pPr marL="0" indent="0">
              <a:lnSpc>
                <a:spcPts val="2537"/>
              </a:lnSpc>
              <a:buNone/>
            </a:pPr>
            <a:r>
              <a:rPr lang="en-US" sz="2030" b="1" kern="0" spc="-41" dirty="0">
                <a:solidFill>
                  <a:srgbClr val="272525"/>
                </a:solidFill>
                <a:ea typeface="adonis-web" pitchFamily="34" charset="-122"/>
                <a:cs typeface="adonis-web" pitchFamily="34" charset="-120"/>
              </a:rPr>
              <a:t>Objective</a:t>
            </a:r>
            <a:endParaRPr lang="en-US" sz="2030" dirty="0"/>
          </a:p>
        </p:txBody>
      </p:sp>
      <p:sp>
        <p:nvSpPr>
          <p:cNvPr id="29" name="Text 26"/>
          <p:cNvSpPr/>
          <p:nvPr/>
        </p:nvSpPr>
        <p:spPr>
          <a:xfrm>
            <a:off x="10050661" y="4954072"/>
            <a:ext cx="2896672" cy="1051560"/>
          </a:xfrm>
          <a:prstGeom prst="rect">
            <a:avLst/>
          </a:prstGeom>
          <a:noFill/>
          <a:ln/>
        </p:spPr>
        <p:txBody>
          <a:bodyPr wrap="square" rtlCol="0" anchor="t"/>
          <a:lstStyle/>
          <a:p>
            <a:pPr marL="0" indent="0">
              <a:lnSpc>
                <a:spcPts val="2760"/>
              </a:lnSpc>
              <a:buNone/>
            </a:pPr>
            <a:r>
              <a:rPr lang="en-US" sz="1725" kern="0" spc="-35" dirty="0">
                <a:solidFill>
                  <a:srgbClr val="272525"/>
                </a:solidFill>
                <a:ea typeface="Source Sans Pro" pitchFamily="34" charset="-122"/>
                <a:cs typeface="Source Sans Pro" pitchFamily="34" charset="-120"/>
              </a:rPr>
              <a:t>Only the ideas from the original, no personal opinions or changes in meaning.</a:t>
            </a:r>
            <a:endParaRPr lang="en-US" sz="1725" dirty="0"/>
          </a:p>
        </p:txBody>
      </p:sp>
      <p:sp>
        <p:nvSpPr>
          <p:cNvPr id="30" name="Shape 27"/>
          <p:cNvSpPr/>
          <p:nvPr/>
        </p:nvSpPr>
        <p:spPr>
          <a:xfrm>
            <a:off x="1683187" y="6861333"/>
            <a:ext cx="492919" cy="492919"/>
          </a:xfrm>
          <a:prstGeom prst="roundRect">
            <a:avLst>
              <a:gd name="adj" fmla="val 20002"/>
            </a:avLst>
          </a:prstGeom>
          <a:solidFill>
            <a:srgbClr val="F0D4F7"/>
          </a:solidFill>
          <a:ln w="7620">
            <a:solidFill>
              <a:srgbClr val="D6BADD"/>
            </a:solidFill>
            <a:prstDash val="solid"/>
          </a:ln>
        </p:spPr>
        <p:txBody>
          <a:bodyPr/>
          <a:lstStyle/>
          <a:p>
            <a:endParaRPr lang="en-GB"/>
          </a:p>
        </p:txBody>
      </p:sp>
      <p:sp>
        <p:nvSpPr>
          <p:cNvPr id="31" name="Text 28"/>
          <p:cNvSpPr/>
          <p:nvPr/>
        </p:nvSpPr>
        <p:spPr>
          <a:xfrm>
            <a:off x="1844754" y="6953130"/>
            <a:ext cx="169783" cy="309324"/>
          </a:xfrm>
          <a:prstGeom prst="rect">
            <a:avLst/>
          </a:prstGeom>
          <a:noFill/>
          <a:ln/>
        </p:spPr>
        <p:txBody>
          <a:bodyPr wrap="none" rtlCol="0" anchor="t"/>
          <a:lstStyle/>
          <a:p>
            <a:pPr marL="0" indent="0" algn="ctr">
              <a:lnSpc>
                <a:spcPts val="2436"/>
              </a:lnSpc>
              <a:buNone/>
            </a:pPr>
            <a:r>
              <a:rPr lang="en-US" sz="2436" b="1" kern="0" spc="-49" dirty="0">
                <a:solidFill>
                  <a:srgbClr val="272525"/>
                </a:solidFill>
                <a:ea typeface="adonis-web" pitchFamily="34" charset="-122"/>
                <a:cs typeface="adonis-web" pitchFamily="34" charset="-120"/>
              </a:rPr>
              <a:t>7</a:t>
            </a:r>
            <a:endParaRPr lang="en-US" sz="2436" dirty="0"/>
          </a:p>
        </p:txBody>
      </p:sp>
      <p:sp>
        <p:nvSpPr>
          <p:cNvPr id="32" name="Text 29"/>
          <p:cNvSpPr/>
          <p:nvPr/>
        </p:nvSpPr>
        <p:spPr>
          <a:xfrm>
            <a:off x="2395180" y="6861333"/>
            <a:ext cx="2577584" cy="322183"/>
          </a:xfrm>
          <a:prstGeom prst="rect">
            <a:avLst/>
          </a:prstGeom>
          <a:noFill/>
          <a:ln/>
        </p:spPr>
        <p:txBody>
          <a:bodyPr wrap="none" rtlCol="0" anchor="t"/>
          <a:lstStyle/>
          <a:p>
            <a:pPr marL="0" indent="0">
              <a:lnSpc>
                <a:spcPts val="2537"/>
              </a:lnSpc>
              <a:buNone/>
            </a:pPr>
            <a:r>
              <a:rPr lang="en-US" sz="2030" b="1" kern="0" spc="-41" dirty="0">
                <a:solidFill>
                  <a:srgbClr val="272525"/>
                </a:solidFill>
                <a:ea typeface="adonis-web" pitchFamily="34" charset="-122"/>
                <a:cs typeface="adonis-web" pitchFamily="34" charset="-120"/>
              </a:rPr>
              <a:t>Conclusion</a:t>
            </a:r>
            <a:endParaRPr lang="en-US" sz="2030" dirty="0"/>
          </a:p>
        </p:txBody>
      </p:sp>
      <p:sp>
        <p:nvSpPr>
          <p:cNvPr id="33" name="Text 30"/>
          <p:cNvSpPr/>
          <p:nvPr/>
        </p:nvSpPr>
        <p:spPr>
          <a:xfrm>
            <a:off x="2395180" y="7275314"/>
            <a:ext cx="10552033" cy="350520"/>
          </a:xfrm>
          <a:prstGeom prst="rect">
            <a:avLst/>
          </a:prstGeom>
          <a:noFill/>
          <a:ln/>
        </p:spPr>
        <p:txBody>
          <a:bodyPr wrap="none" rtlCol="0" anchor="t"/>
          <a:lstStyle/>
          <a:p>
            <a:pPr marL="0" indent="0">
              <a:lnSpc>
                <a:spcPts val="2760"/>
              </a:lnSpc>
              <a:buNone/>
            </a:pPr>
            <a:r>
              <a:rPr lang="en-US" sz="1725" kern="0" spc="-35" dirty="0">
                <a:solidFill>
                  <a:srgbClr val="272525"/>
                </a:solidFill>
                <a:ea typeface="Source Sans Pro" pitchFamily="34" charset="-122"/>
                <a:cs typeface="Source Sans Pro" pitchFamily="34" charset="-120"/>
              </a:rPr>
              <a:t>Ends with the author's conclusion</a:t>
            </a:r>
            <a:endParaRPr lang="en-US" sz="1725"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500"/>
                                        <p:tgtEl>
                                          <p:spTgt spid="26"/>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fade">
                                      <p:cBhvr>
                                        <p:cTn id="99" dur="500"/>
                                        <p:tgtEl>
                                          <p:spTgt spid="3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500"/>
                                        <p:tgtEl>
                                          <p:spTgt spid="32"/>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fade">
                                      <p:cBhvr>
                                        <p:cTn id="10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3" grpId="0" animBg="1"/>
      <p:bldP spid="15" grpId="0" animBg="1"/>
      <p:bldP spid="16" grpId="0" animBg="1"/>
      <p:bldP spid="17" grpId="0" animBg="1"/>
      <p:bldP spid="19" grpId="0" animBg="1"/>
      <p:bldP spid="20" grpId="0" animBg="1"/>
      <p:bldP spid="21" grpId="0" animBg="1"/>
      <p:bldP spid="23" grpId="0" animBg="1"/>
      <p:bldP spid="24" grpId="0" animBg="1"/>
      <p:bldP spid="25" grpId="0" animBg="1"/>
      <p:bldP spid="27" grpId="0" animBg="1"/>
      <p:bldP spid="28" grpId="0" animBg="1"/>
      <p:bldP spid="29"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1747242" y="599480"/>
            <a:ext cx="8831699" cy="637103"/>
          </a:xfrm>
          <a:prstGeom prst="rect">
            <a:avLst/>
          </a:prstGeom>
          <a:noFill/>
          <a:ln/>
        </p:spPr>
        <p:txBody>
          <a:bodyPr wrap="none" rtlCol="0" anchor="t"/>
          <a:lstStyle/>
          <a:p>
            <a:pPr marL="0" indent="0">
              <a:lnSpc>
                <a:spcPts val="5016"/>
              </a:lnSpc>
              <a:buNone/>
            </a:pPr>
            <a:r>
              <a:rPr lang="en-US" sz="4013" b="1" kern="0" spc="-80" dirty="0">
                <a:solidFill>
                  <a:srgbClr val="000000"/>
                </a:solidFill>
                <a:latin typeface="adonis-web" pitchFamily="34" charset="0"/>
                <a:ea typeface="adonis-web" pitchFamily="34" charset="-122"/>
                <a:cs typeface="adonis-web" pitchFamily="34" charset="-120"/>
              </a:rPr>
              <a:t>How I have my students write a Summary:</a:t>
            </a:r>
            <a:endParaRPr lang="en-US" sz="4013" dirty="0"/>
          </a:p>
        </p:txBody>
      </p:sp>
      <p:sp>
        <p:nvSpPr>
          <p:cNvPr id="5" name="Text 2"/>
          <p:cNvSpPr/>
          <p:nvPr/>
        </p:nvSpPr>
        <p:spPr>
          <a:xfrm>
            <a:off x="2093714" y="1669732"/>
            <a:ext cx="10789444" cy="346472"/>
          </a:xfrm>
          <a:prstGeom prst="rect">
            <a:avLst/>
          </a:prstGeom>
          <a:noFill/>
          <a:ln/>
        </p:spPr>
        <p:txBody>
          <a:bodyPr wrap="none" rtlCol="0" anchor="t"/>
          <a:lstStyle/>
          <a:p>
            <a:pPr marL="342900" indent="-342900" algn="l">
              <a:lnSpc>
                <a:spcPts val="2729"/>
              </a:lnSpc>
              <a:buSzPct val="100000"/>
              <a:buFont typeface="+mj-lt"/>
              <a:buAutoNum type="arabicPeriod"/>
            </a:pPr>
            <a:r>
              <a:rPr lang="en-US" sz="1706" b="1" kern="0" spc="-34" dirty="0">
                <a:solidFill>
                  <a:srgbClr val="272525"/>
                </a:solidFill>
                <a:latin typeface="Source Sans Pro" pitchFamily="34" charset="0"/>
                <a:ea typeface="Source Sans Pro" pitchFamily="34" charset="-122"/>
                <a:cs typeface="Source Sans Pro" pitchFamily="34" charset="-120"/>
              </a:rPr>
              <a:t>Read Carefully: </a:t>
            </a:r>
            <a:r>
              <a:rPr lang="en-US" sz="1706" kern="0" spc="-34" dirty="0">
                <a:solidFill>
                  <a:srgbClr val="272525"/>
                </a:solidFill>
                <a:latin typeface="Source Sans Pro" pitchFamily="34" charset="0"/>
                <a:ea typeface="Source Sans Pro" pitchFamily="34" charset="-122"/>
                <a:cs typeface="Source Sans Pro" pitchFamily="34" charset="-120"/>
              </a:rPr>
              <a:t>Read the text several times to understand it fully. Take notes and look up unfamiliar words.</a:t>
            </a:r>
            <a:endParaRPr lang="en-US" sz="1706" dirty="0"/>
          </a:p>
        </p:txBody>
      </p:sp>
      <p:sp>
        <p:nvSpPr>
          <p:cNvPr id="6" name="Text 3"/>
          <p:cNvSpPr/>
          <p:nvPr/>
        </p:nvSpPr>
        <p:spPr>
          <a:xfrm>
            <a:off x="2093714" y="2091928"/>
            <a:ext cx="10789444" cy="346472"/>
          </a:xfrm>
          <a:prstGeom prst="rect">
            <a:avLst/>
          </a:prstGeom>
          <a:noFill/>
          <a:ln/>
        </p:spPr>
        <p:txBody>
          <a:bodyPr wrap="none" rtlCol="0" anchor="t"/>
          <a:lstStyle/>
          <a:p>
            <a:pPr marL="342900" indent="-342900" algn="l">
              <a:lnSpc>
                <a:spcPts val="2729"/>
              </a:lnSpc>
              <a:buSzPct val="100000"/>
              <a:buFont typeface="+mj-lt"/>
              <a:buAutoNum type="arabicPeriod" startAt="2"/>
            </a:pPr>
            <a:r>
              <a:rPr lang="en-US" sz="1706" b="1" kern="0" spc="-34" dirty="0">
                <a:solidFill>
                  <a:srgbClr val="272525"/>
                </a:solidFill>
                <a:latin typeface="Source Sans Pro" pitchFamily="34" charset="0"/>
                <a:ea typeface="Source Sans Pro" pitchFamily="34" charset="-122"/>
                <a:cs typeface="Source Sans Pro" pitchFamily="34" charset="-120"/>
              </a:rPr>
              <a:t>Identify Main Points: </a:t>
            </a:r>
            <a:r>
              <a:rPr lang="en-US" sz="1706" kern="0" spc="-34" dirty="0">
                <a:solidFill>
                  <a:srgbClr val="272525"/>
                </a:solidFill>
                <a:latin typeface="Source Sans Pro" pitchFamily="34" charset="0"/>
                <a:ea typeface="Source Sans Pro" pitchFamily="34" charset="-122"/>
                <a:cs typeface="Source Sans Pro" pitchFamily="34" charset="-120"/>
              </a:rPr>
              <a:t>Find and list the most important points in the order they appear.</a:t>
            </a:r>
            <a:endParaRPr lang="en-US" sz="1706" dirty="0"/>
          </a:p>
        </p:txBody>
      </p:sp>
      <p:sp>
        <p:nvSpPr>
          <p:cNvPr id="7" name="Text 4"/>
          <p:cNvSpPr/>
          <p:nvPr/>
        </p:nvSpPr>
        <p:spPr>
          <a:xfrm>
            <a:off x="2093714" y="2514124"/>
            <a:ext cx="10789444" cy="346472"/>
          </a:xfrm>
          <a:prstGeom prst="rect">
            <a:avLst/>
          </a:prstGeom>
          <a:noFill/>
          <a:ln/>
        </p:spPr>
        <p:txBody>
          <a:bodyPr wrap="none" rtlCol="0" anchor="t"/>
          <a:lstStyle/>
          <a:p>
            <a:pPr marL="342900" indent="-342900" algn="l">
              <a:lnSpc>
                <a:spcPts val="2729"/>
              </a:lnSpc>
              <a:buSzPct val="100000"/>
              <a:buFont typeface="+mj-lt"/>
              <a:buAutoNum type="arabicPeriod" startAt="3"/>
            </a:pPr>
            <a:r>
              <a:rPr lang="en-US" sz="1706" b="1" kern="0" spc="-34" dirty="0">
                <a:solidFill>
                  <a:srgbClr val="272525"/>
                </a:solidFill>
                <a:latin typeface="Source Sans Pro" pitchFamily="34" charset="0"/>
                <a:ea typeface="Source Sans Pro" pitchFamily="34" charset="-122"/>
                <a:cs typeface="Source Sans Pro" pitchFamily="34" charset="-120"/>
              </a:rPr>
              <a:t>Write from Notes: </a:t>
            </a:r>
            <a:r>
              <a:rPr lang="en-US" sz="1706" kern="0" spc="-34" dirty="0">
                <a:solidFill>
                  <a:srgbClr val="272525"/>
                </a:solidFill>
                <a:latin typeface="Source Sans Pro" pitchFamily="34" charset="0"/>
                <a:ea typeface="Source Sans Pro" pitchFamily="34" charset="-122"/>
                <a:cs typeface="Source Sans Pro" pitchFamily="34" charset="-120"/>
              </a:rPr>
              <a:t>Use your notes to write the summary, not the original text.</a:t>
            </a:r>
            <a:endParaRPr lang="en-US" sz="1706" dirty="0"/>
          </a:p>
        </p:txBody>
      </p:sp>
      <p:sp>
        <p:nvSpPr>
          <p:cNvPr id="8" name="Text 5"/>
          <p:cNvSpPr/>
          <p:nvPr/>
        </p:nvSpPr>
        <p:spPr>
          <a:xfrm>
            <a:off x="2093714" y="2936319"/>
            <a:ext cx="10789444" cy="346472"/>
          </a:xfrm>
          <a:prstGeom prst="rect">
            <a:avLst/>
          </a:prstGeom>
          <a:noFill/>
          <a:ln/>
        </p:spPr>
        <p:txBody>
          <a:bodyPr wrap="none" rtlCol="0" anchor="t"/>
          <a:lstStyle/>
          <a:p>
            <a:pPr marL="342900" indent="-342900" algn="l">
              <a:lnSpc>
                <a:spcPts val="2729"/>
              </a:lnSpc>
              <a:buSzPct val="100000"/>
              <a:buFont typeface="+mj-lt"/>
              <a:buAutoNum type="arabicPeriod" startAt="4"/>
            </a:pPr>
            <a:r>
              <a:rPr lang="en-US" sz="1706" b="1" kern="0" spc="-34" dirty="0">
                <a:solidFill>
                  <a:srgbClr val="272525"/>
                </a:solidFill>
                <a:latin typeface="Source Sans Pro" pitchFamily="34" charset="0"/>
                <a:ea typeface="Source Sans Pro" pitchFamily="34" charset="-122"/>
                <a:cs typeface="Source Sans Pro" pitchFamily="34" charset="-120"/>
              </a:rPr>
              <a:t>Check for Accuracy: </a:t>
            </a:r>
            <a:r>
              <a:rPr lang="en-US" sz="1706" kern="0" spc="-34" dirty="0">
                <a:solidFill>
                  <a:srgbClr val="272525"/>
                </a:solidFill>
                <a:latin typeface="Source Sans Pro" pitchFamily="34" charset="0"/>
                <a:ea typeface="Source Sans Pro" pitchFamily="34" charset="-122"/>
                <a:cs typeface="Source Sans Pro" pitchFamily="34" charset="-120"/>
              </a:rPr>
              <a:t>Compare your summary with the original to ensure different wording and all main points are included.</a:t>
            </a:r>
            <a:endParaRPr lang="en-US" sz="1706" dirty="0"/>
          </a:p>
        </p:txBody>
      </p:sp>
      <p:sp>
        <p:nvSpPr>
          <p:cNvPr id="9" name="Text 6"/>
          <p:cNvSpPr/>
          <p:nvPr/>
        </p:nvSpPr>
        <p:spPr>
          <a:xfrm>
            <a:off x="2093714" y="3358515"/>
            <a:ext cx="10789444" cy="346472"/>
          </a:xfrm>
          <a:prstGeom prst="rect">
            <a:avLst/>
          </a:prstGeom>
          <a:noFill/>
          <a:ln/>
        </p:spPr>
        <p:txBody>
          <a:bodyPr wrap="none" rtlCol="0" anchor="t"/>
          <a:lstStyle/>
          <a:p>
            <a:pPr marL="342900" indent="-342900" algn="l">
              <a:lnSpc>
                <a:spcPts val="2729"/>
              </a:lnSpc>
              <a:buSzPct val="100000"/>
              <a:buFont typeface="+mj-lt"/>
              <a:buAutoNum type="arabicPeriod" startAt="5"/>
            </a:pPr>
            <a:r>
              <a:rPr lang="en-US" sz="1706" b="1" kern="0" spc="-34" dirty="0">
                <a:solidFill>
                  <a:srgbClr val="272525"/>
                </a:solidFill>
                <a:latin typeface="Source Sans Pro" pitchFamily="34" charset="0"/>
                <a:ea typeface="Source Sans Pro" pitchFamily="34" charset="-122"/>
                <a:cs typeface="Source Sans Pro" pitchFamily="34" charset="-120"/>
              </a:rPr>
              <a:t>Revise and Edit: </a:t>
            </a:r>
            <a:r>
              <a:rPr lang="en-US" sz="1706" kern="0" spc="-34" dirty="0">
                <a:solidFill>
                  <a:srgbClr val="272525"/>
                </a:solidFill>
                <a:latin typeface="Source Sans Pro" pitchFamily="34" charset="0"/>
                <a:ea typeface="Source Sans Pro" pitchFamily="34" charset="-122"/>
                <a:cs typeface="Source Sans Pro" pitchFamily="34" charset="-120"/>
              </a:rPr>
              <a:t>Fix grammar, punctuation, clarity, capitalization, or spelling errors.</a:t>
            </a:r>
            <a:endParaRPr lang="en-US" sz="1706" dirty="0"/>
          </a:p>
        </p:txBody>
      </p:sp>
      <p:sp>
        <p:nvSpPr>
          <p:cNvPr id="10" name="Text 7"/>
          <p:cNvSpPr/>
          <p:nvPr/>
        </p:nvSpPr>
        <p:spPr>
          <a:xfrm>
            <a:off x="1747242" y="3948589"/>
            <a:ext cx="11135916" cy="346472"/>
          </a:xfrm>
          <a:prstGeom prst="rect">
            <a:avLst/>
          </a:prstGeom>
          <a:noFill/>
          <a:ln/>
        </p:spPr>
        <p:txBody>
          <a:bodyPr wrap="none" rtlCol="0" anchor="t"/>
          <a:lstStyle/>
          <a:p>
            <a:pPr marL="0" indent="0" algn="ctr">
              <a:lnSpc>
                <a:spcPts val="2729"/>
              </a:lnSpc>
              <a:buNone/>
            </a:pPr>
            <a:r>
              <a:rPr lang="en-US" sz="1706" b="1" kern="0" spc="-34" dirty="0">
                <a:solidFill>
                  <a:srgbClr val="0070C0"/>
                </a:solidFill>
                <a:latin typeface="Source Sans Pro" pitchFamily="34" charset="0"/>
                <a:ea typeface="Source Sans Pro" pitchFamily="34" charset="-122"/>
                <a:cs typeface="Source Sans Pro" pitchFamily="34" charset="-120"/>
              </a:rPr>
              <a:t>Summary Template</a:t>
            </a:r>
            <a:endParaRPr lang="en-US" sz="1706" dirty="0">
              <a:solidFill>
                <a:srgbClr val="0070C0"/>
              </a:solidFill>
            </a:endParaRPr>
          </a:p>
        </p:txBody>
      </p:sp>
      <p:sp>
        <p:nvSpPr>
          <p:cNvPr id="16" name="Text 13"/>
          <p:cNvSpPr/>
          <p:nvPr/>
        </p:nvSpPr>
        <p:spPr>
          <a:xfrm>
            <a:off x="1971437" y="5305306"/>
            <a:ext cx="5123378" cy="346472"/>
          </a:xfrm>
          <a:prstGeom prst="rect">
            <a:avLst/>
          </a:prstGeom>
          <a:noFill/>
          <a:ln/>
        </p:spPr>
        <p:txBody>
          <a:bodyPr wrap="none" rtlCol="0" anchor="t"/>
          <a:lstStyle/>
          <a:p>
            <a:pPr marL="0" indent="0">
              <a:lnSpc>
                <a:spcPts val="2729"/>
              </a:lnSpc>
              <a:buNone/>
            </a:pPr>
            <a:endParaRPr lang="en-US" sz="1706" dirty="0"/>
          </a:p>
        </p:txBody>
      </p:sp>
      <p:sp>
        <p:nvSpPr>
          <p:cNvPr id="17" name="Text 14"/>
          <p:cNvSpPr/>
          <p:nvPr/>
        </p:nvSpPr>
        <p:spPr>
          <a:xfrm>
            <a:off x="7535585" y="5305306"/>
            <a:ext cx="5123378" cy="346472"/>
          </a:xfrm>
          <a:prstGeom prst="rect">
            <a:avLst/>
          </a:prstGeom>
          <a:noFill/>
          <a:ln/>
        </p:spPr>
        <p:txBody>
          <a:bodyPr wrap="none" rtlCol="0" anchor="t"/>
          <a:lstStyle/>
          <a:p>
            <a:pPr marL="0" indent="0">
              <a:lnSpc>
                <a:spcPts val="2729"/>
              </a:lnSpc>
              <a:buNone/>
            </a:pPr>
            <a:endParaRPr lang="en-US" sz="1706" dirty="0"/>
          </a:p>
        </p:txBody>
      </p:sp>
      <p:sp>
        <p:nvSpPr>
          <p:cNvPr id="21" name="Text 18"/>
          <p:cNvSpPr/>
          <p:nvPr/>
        </p:nvSpPr>
        <p:spPr>
          <a:xfrm>
            <a:off x="1971437" y="6548318"/>
            <a:ext cx="10687526" cy="346472"/>
          </a:xfrm>
          <a:prstGeom prst="rect">
            <a:avLst/>
          </a:prstGeom>
          <a:noFill/>
          <a:ln/>
        </p:spPr>
        <p:txBody>
          <a:bodyPr wrap="none" rtlCol="0" anchor="t"/>
          <a:lstStyle/>
          <a:p>
            <a:pPr marL="0" indent="0">
              <a:lnSpc>
                <a:spcPts val="2729"/>
              </a:lnSpc>
              <a:buNone/>
            </a:pPr>
            <a:endParaRPr lang="en-US" sz="1706" dirty="0"/>
          </a:p>
        </p:txBody>
      </p:sp>
      <p:sp>
        <p:nvSpPr>
          <p:cNvPr id="22" name="Text 19"/>
          <p:cNvSpPr/>
          <p:nvPr/>
        </p:nvSpPr>
        <p:spPr>
          <a:xfrm>
            <a:off x="2611636" y="7283529"/>
            <a:ext cx="9753600" cy="346472"/>
          </a:xfrm>
          <a:prstGeom prst="rect">
            <a:avLst/>
          </a:prstGeom>
          <a:noFill/>
          <a:ln/>
        </p:spPr>
        <p:txBody>
          <a:bodyPr wrap="none" rtlCol="0" anchor="t"/>
          <a:lstStyle/>
          <a:p>
            <a:pPr marL="0" indent="0" algn="r">
              <a:lnSpc>
                <a:spcPts val="2729"/>
              </a:lnSpc>
              <a:buNone/>
            </a:pPr>
            <a:r>
              <a:rPr lang="en-US" sz="1706" kern="0" spc="-34" dirty="0">
                <a:latin typeface="Source Sans Pro" pitchFamily="34" charset="0"/>
                <a:ea typeface="Source Sans Pro" pitchFamily="34" charset="-122"/>
                <a:cs typeface="Source Sans Pro" pitchFamily="34" charset="-120"/>
              </a:rPr>
              <a:t>Summary Example </a:t>
            </a:r>
            <a:r>
              <a:rPr lang="en-US" sz="1800" b="1" kern="0" spc="-39" dirty="0">
                <a:solidFill>
                  <a:srgbClr val="0070C0"/>
                </a:solidFill>
                <a:latin typeface="+mj-lt"/>
                <a:ea typeface="Source Sans Pro" pitchFamily="34" charset="-122"/>
                <a:cs typeface="Source Sans Pro" pitchFamily="34" charset="-120"/>
              </a:rPr>
              <a:t>(see Online).</a:t>
            </a:r>
            <a:endParaRPr lang="en-US" sz="1706" dirty="0"/>
          </a:p>
        </p:txBody>
      </p:sp>
      <p:graphicFrame>
        <p:nvGraphicFramePr>
          <p:cNvPr id="24" name="Table 24">
            <a:extLst>
              <a:ext uri="{FF2B5EF4-FFF2-40B4-BE49-F238E27FC236}">
                <a16:creationId xmlns:a16="http://schemas.microsoft.com/office/drawing/2014/main" id="{C573FC4E-35CF-43EA-BB1C-7D8417A49067}"/>
              </a:ext>
            </a:extLst>
          </p:cNvPr>
          <p:cNvGraphicFramePr>
            <a:graphicFrameLocks noGrp="1"/>
          </p:cNvGraphicFramePr>
          <p:nvPr>
            <p:extLst>
              <p:ext uri="{D42A27DB-BD31-4B8C-83A1-F6EECF244321}">
                <p14:modId xmlns:p14="http://schemas.microsoft.com/office/powerpoint/2010/main" val="815448057"/>
              </p:ext>
            </p:extLst>
          </p:nvPr>
        </p:nvGraphicFramePr>
        <p:xfrm>
          <a:off x="2611636" y="4537482"/>
          <a:ext cx="9753600" cy="2570480"/>
        </p:xfrm>
        <a:graphic>
          <a:graphicData uri="http://schemas.openxmlformats.org/drawingml/2006/table">
            <a:tbl>
              <a:tblPr firstRow="1" bandRow="1">
                <a:tableStyleId>{5940675A-B579-460E-94D1-54222C63F5DA}</a:tableStyleId>
              </a:tblPr>
              <a:tblGrid>
                <a:gridCol w="4876800">
                  <a:extLst>
                    <a:ext uri="{9D8B030D-6E8A-4147-A177-3AD203B41FA5}">
                      <a16:colId xmlns:a16="http://schemas.microsoft.com/office/drawing/2014/main" val="3742145811"/>
                    </a:ext>
                  </a:extLst>
                </a:gridCol>
                <a:gridCol w="4876800">
                  <a:extLst>
                    <a:ext uri="{9D8B030D-6E8A-4147-A177-3AD203B41FA5}">
                      <a16:colId xmlns:a16="http://schemas.microsoft.com/office/drawing/2014/main" val="2718494785"/>
                    </a:ext>
                  </a:extLst>
                </a:gridCol>
              </a:tblGrid>
              <a:tr h="370840">
                <a:tc>
                  <a:txBody>
                    <a:bodyPr/>
                    <a:lstStyle/>
                    <a:p>
                      <a:pPr algn="ctr"/>
                      <a:r>
                        <a:rPr lang="en-GB" dirty="0"/>
                        <a:t>Original Story</a:t>
                      </a:r>
                    </a:p>
                  </a:txBody>
                  <a:tcPr/>
                </a:tc>
                <a:tc>
                  <a:txBody>
                    <a:bodyPr/>
                    <a:lstStyle/>
                    <a:p>
                      <a:pPr algn="ctr"/>
                      <a:r>
                        <a:rPr lang="en-GB" dirty="0"/>
                        <a:t>Your Notes</a:t>
                      </a:r>
                    </a:p>
                  </a:txBody>
                  <a:tcPr/>
                </a:tc>
                <a:extLst>
                  <a:ext uri="{0D108BD9-81ED-4DB2-BD59-A6C34878D82A}">
                    <a16:rowId xmlns:a16="http://schemas.microsoft.com/office/drawing/2014/main" val="2482787543"/>
                  </a:ext>
                </a:extLst>
              </a:tr>
              <a:tr h="370840">
                <a:tc>
                  <a:txBody>
                    <a:bodyPr/>
                    <a:lstStyle/>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3758958005"/>
                  </a:ext>
                </a:extLst>
              </a:tr>
              <a:tr h="370840">
                <a:tc gridSpan="2">
                  <a:txBody>
                    <a:bodyPr/>
                    <a:lstStyle/>
                    <a:p>
                      <a:pPr algn="ctr"/>
                      <a:r>
                        <a:rPr lang="en-GB" dirty="0"/>
                        <a:t>Summary</a:t>
                      </a:r>
                    </a:p>
                  </a:txBody>
                  <a:tcPr/>
                </a:tc>
                <a:tc hMerge="1">
                  <a:txBody>
                    <a:bodyPr/>
                    <a:lstStyle/>
                    <a:p>
                      <a:endParaRPr lang="en-GB" dirty="0"/>
                    </a:p>
                  </a:txBody>
                  <a:tcPr/>
                </a:tc>
                <a:extLst>
                  <a:ext uri="{0D108BD9-81ED-4DB2-BD59-A6C34878D82A}">
                    <a16:rowId xmlns:a16="http://schemas.microsoft.com/office/drawing/2014/main" val="816205352"/>
                  </a:ext>
                </a:extLst>
              </a:tr>
              <a:tr h="370840">
                <a:tc gridSpan="2">
                  <a:txBody>
                    <a:bodyPr/>
                    <a:lstStyle/>
                    <a:p>
                      <a:endParaRPr lang="en-GB" dirty="0"/>
                    </a:p>
                    <a:p>
                      <a:endParaRPr lang="en-GB" dirty="0"/>
                    </a:p>
                    <a:p>
                      <a:endParaRPr lang="en-GB" dirty="0"/>
                    </a:p>
                  </a:txBody>
                  <a:tcPr/>
                </a:tc>
                <a:tc hMerge="1">
                  <a:txBody>
                    <a:bodyPr/>
                    <a:lstStyle/>
                    <a:p>
                      <a:endParaRPr lang="en-GB"/>
                    </a:p>
                  </a:txBody>
                  <a:tcPr/>
                </a:tc>
                <a:extLst>
                  <a:ext uri="{0D108BD9-81ED-4DB2-BD59-A6C34878D82A}">
                    <a16:rowId xmlns:a16="http://schemas.microsoft.com/office/drawing/2014/main" val="1394062059"/>
                  </a:ext>
                </a:extLst>
              </a:tr>
            </a:tbl>
          </a:graphicData>
        </a:graphic>
      </p:graphicFrame>
      <p:pic>
        <p:nvPicPr>
          <p:cNvPr id="19" name="Picture 18">
            <a:hlinkClick r:id="rId4"/>
            <a:extLst>
              <a:ext uri="{FF2B5EF4-FFF2-40B4-BE49-F238E27FC236}">
                <a16:creationId xmlns:a16="http://schemas.microsoft.com/office/drawing/2014/main" id="{D0987E03-D8EE-4C73-9862-1F3FE7BB6E42}"/>
              </a:ext>
            </a:extLst>
          </p:cNvPr>
          <p:cNvPicPr>
            <a:picLocks noChangeAspect="1"/>
          </p:cNvPicPr>
          <p:nvPr/>
        </p:nvPicPr>
        <p:blipFill>
          <a:blip r:embed="rId5"/>
          <a:stretch>
            <a:fillRect/>
          </a:stretch>
        </p:blipFill>
        <p:spPr>
          <a:xfrm>
            <a:off x="12581583" y="749636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2"/>
            <a:ext cx="14630400" cy="8229601"/>
          </a:xfrm>
          <a:prstGeom prst="rect">
            <a:avLst/>
          </a:prstGeom>
          <a:solidFill>
            <a:srgbClr val="FFFFFF">
              <a:alpha val="75000"/>
            </a:srgbClr>
          </a:solidFill>
          <a:ln/>
        </p:spPr>
        <p:txBody>
          <a:bodyPr/>
          <a:lstStyle/>
          <a:p>
            <a:endParaRPr lang="en-GB"/>
          </a:p>
        </p:txBody>
      </p:sp>
      <p:sp>
        <p:nvSpPr>
          <p:cNvPr id="4" name="Text 1"/>
          <p:cNvSpPr/>
          <p:nvPr/>
        </p:nvSpPr>
        <p:spPr>
          <a:xfrm>
            <a:off x="902053" y="319234"/>
            <a:ext cx="4066342" cy="508159"/>
          </a:xfrm>
          <a:prstGeom prst="rect">
            <a:avLst/>
          </a:prstGeom>
          <a:noFill/>
          <a:ln/>
        </p:spPr>
        <p:txBody>
          <a:bodyPr wrap="none" rtlCol="0" anchor="t"/>
          <a:lstStyle/>
          <a:p>
            <a:pPr marL="0" indent="0">
              <a:lnSpc>
                <a:spcPts val="4002"/>
              </a:lnSpc>
              <a:buNone/>
            </a:pPr>
            <a:r>
              <a:rPr lang="en-US" sz="3202" b="1" kern="0" spc="-64" dirty="0">
                <a:solidFill>
                  <a:srgbClr val="000000"/>
                </a:solidFill>
                <a:latin typeface="adonis-web" pitchFamily="34" charset="0"/>
                <a:ea typeface="adonis-web" pitchFamily="34" charset="-122"/>
                <a:cs typeface="adonis-web" pitchFamily="34" charset="-120"/>
              </a:rPr>
              <a:t>Narrative Writing</a:t>
            </a:r>
            <a:endParaRPr lang="en-US" sz="3202" dirty="0"/>
          </a:p>
        </p:txBody>
      </p:sp>
      <p:sp>
        <p:nvSpPr>
          <p:cNvPr id="5" name="Text 2"/>
          <p:cNvSpPr/>
          <p:nvPr/>
        </p:nvSpPr>
        <p:spPr>
          <a:xfrm>
            <a:off x="902053" y="1173032"/>
            <a:ext cx="8885039" cy="829747"/>
          </a:xfrm>
          <a:prstGeom prst="rect">
            <a:avLst/>
          </a:prstGeom>
          <a:noFill/>
          <a:ln/>
        </p:spPr>
        <p:txBody>
          <a:bodyPr wrap="squar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Narrative writing can be fun to write because you tell a story or relate an event. Narratives have a beginning, a middle, and an end. Any time you go to a movie or read a fiction book, you are looking at a narrative. Narrative writing often describes events from the writer’s life.</a:t>
            </a:r>
            <a:endParaRPr lang="en-US" sz="1361" dirty="0"/>
          </a:p>
        </p:txBody>
      </p:sp>
      <p:sp>
        <p:nvSpPr>
          <p:cNvPr id="6" name="Shape 3"/>
          <p:cNvSpPr/>
          <p:nvPr/>
        </p:nvSpPr>
        <p:spPr>
          <a:xfrm>
            <a:off x="902053" y="2197088"/>
            <a:ext cx="8885039" cy="2034897"/>
          </a:xfrm>
          <a:prstGeom prst="roundRect">
            <a:avLst>
              <a:gd name="adj" fmla="val 3822"/>
            </a:avLst>
          </a:prstGeom>
          <a:noFill/>
          <a:ln w="7620">
            <a:solidFill>
              <a:srgbClr val="000000">
                <a:alpha val="8000"/>
              </a:srgbClr>
            </a:solidFill>
            <a:prstDash val="solid"/>
          </a:ln>
        </p:spPr>
        <p:txBody>
          <a:bodyPr/>
          <a:lstStyle/>
          <a:p>
            <a:endParaRPr lang="en-GB"/>
          </a:p>
        </p:txBody>
      </p:sp>
      <p:sp>
        <p:nvSpPr>
          <p:cNvPr id="7" name="Shape 4"/>
          <p:cNvSpPr/>
          <p:nvPr/>
        </p:nvSpPr>
        <p:spPr>
          <a:xfrm>
            <a:off x="909673" y="2242999"/>
            <a:ext cx="8869799" cy="2019657"/>
          </a:xfrm>
          <a:prstGeom prst="rect">
            <a:avLst/>
          </a:prstGeom>
          <a:solidFill>
            <a:srgbClr val="FFFFFF">
              <a:alpha val="4000"/>
            </a:srgbClr>
          </a:solidFill>
          <a:ln/>
        </p:spPr>
        <p:txBody>
          <a:bodyPr/>
          <a:lstStyle/>
          <a:p>
            <a:endParaRPr lang="en-GB"/>
          </a:p>
        </p:txBody>
      </p:sp>
      <p:sp>
        <p:nvSpPr>
          <p:cNvPr id="8" name="Text 5"/>
          <p:cNvSpPr/>
          <p:nvPr/>
        </p:nvSpPr>
        <p:spPr>
          <a:xfrm>
            <a:off x="1082433" y="2354204"/>
            <a:ext cx="8524280" cy="276582"/>
          </a:xfrm>
          <a:prstGeom prst="rect">
            <a:avLst/>
          </a:prstGeom>
          <a:noFill/>
          <a:ln/>
        </p:spPr>
        <p:txBody>
          <a:bodyPr wrap="none" rtlCol="0" anchor="t"/>
          <a:lstStyle/>
          <a:p>
            <a:pPr marL="0" indent="0">
              <a:lnSpc>
                <a:spcPts val="2177"/>
              </a:lnSpc>
              <a:buNone/>
            </a:pPr>
            <a:r>
              <a:rPr lang="en-US" sz="1361" b="1" kern="0" spc="-27" dirty="0">
                <a:solidFill>
                  <a:srgbClr val="272525"/>
                </a:solidFill>
                <a:latin typeface="Source Sans Pro" pitchFamily="34" charset="0"/>
                <a:ea typeface="Source Sans Pro" pitchFamily="34" charset="-122"/>
                <a:cs typeface="Source Sans Pro" pitchFamily="34" charset="-120"/>
              </a:rPr>
              <a:t>A narrative paragraph</a:t>
            </a:r>
            <a:endParaRPr lang="en-US" sz="1361" dirty="0"/>
          </a:p>
        </p:txBody>
      </p:sp>
      <p:sp>
        <p:nvSpPr>
          <p:cNvPr id="9" name="Text 6"/>
          <p:cNvSpPr/>
          <p:nvPr/>
        </p:nvSpPr>
        <p:spPr>
          <a:xfrm>
            <a:off x="1082433" y="2734370"/>
            <a:ext cx="8524280" cy="276582"/>
          </a:xfrm>
          <a:prstGeom prst="rect">
            <a:avLst/>
          </a:prstGeom>
          <a:noFill/>
          <a:ln/>
        </p:spPr>
        <p:txBody>
          <a:bodyPr wrap="non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 Tells a story</a:t>
            </a:r>
            <a:endParaRPr lang="en-US" sz="1361" dirty="0"/>
          </a:p>
        </p:txBody>
      </p:sp>
      <p:sp>
        <p:nvSpPr>
          <p:cNvPr id="10" name="Text 7"/>
          <p:cNvSpPr/>
          <p:nvPr/>
        </p:nvSpPr>
        <p:spPr>
          <a:xfrm>
            <a:off x="1082433" y="3114537"/>
            <a:ext cx="8524280" cy="276582"/>
          </a:xfrm>
          <a:prstGeom prst="rect">
            <a:avLst/>
          </a:prstGeom>
          <a:noFill/>
          <a:ln/>
        </p:spPr>
        <p:txBody>
          <a:bodyPr wrap="non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 Gives background information in the opening sentence(s)</a:t>
            </a:r>
            <a:endParaRPr lang="en-US" sz="1361" dirty="0"/>
          </a:p>
        </p:txBody>
      </p:sp>
      <p:sp>
        <p:nvSpPr>
          <p:cNvPr id="11" name="Text 8"/>
          <p:cNvSpPr/>
          <p:nvPr/>
        </p:nvSpPr>
        <p:spPr>
          <a:xfrm>
            <a:off x="1082433" y="3456412"/>
            <a:ext cx="8524280" cy="276582"/>
          </a:xfrm>
          <a:prstGeom prst="rect">
            <a:avLst/>
          </a:prstGeom>
          <a:noFill/>
          <a:ln/>
        </p:spPr>
        <p:txBody>
          <a:bodyPr wrap="non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 Has a beginning, a middle, and an end</a:t>
            </a:r>
            <a:endParaRPr lang="en-US" sz="1361" dirty="0"/>
          </a:p>
        </p:txBody>
      </p:sp>
      <p:sp>
        <p:nvSpPr>
          <p:cNvPr id="12" name="Text 9"/>
          <p:cNvSpPr/>
          <p:nvPr/>
        </p:nvSpPr>
        <p:spPr>
          <a:xfrm>
            <a:off x="1082433" y="3836579"/>
            <a:ext cx="8524280" cy="276582"/>
          </a:xfrm>
          <a:prstGeom prst="rect">
            <a:avLst/>
          </a:prstGeom>
          <a:noFill/>
          <a:ln/>
        </p:spPr>
        <p:txBody>
          <a:bodyPr wrap="non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 Entertains and informs</a:t>
            </a:r>
            <a:endParaRPr lang="en-US" sz="1361" dirty="0"/>
          </a:p>
        </p:txBody>
      </p:sp>
      <p:sp>
        <p:nvSpPr>
          <p:cNvPr id="13" name="Text 10"/>
          <p:cNvSpPr/>
          <p:nvPr/>
        </p:nvSpPr>
        <p:spPr>
          <a:xfrm>
            <a:off x="902053" y="4426295"/>
            <a:ext cx="8885039" cy="276582"/>
          </a:xfrm>
          <a:prstGeom prst="rect">
            <a:avLst/>
          </a:prstGeom>
          <a:noFill/>
          <a:ln/>
        </p:spPr>
        <p:txBody>
          <a:bodyPr wrap="non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Example Narrative Writing</a:t>
            </a:r>
            <a:endParaRPr lang="en-US" sz="1361" dirty="0"/>
          </a:p>
        </p:txBody>
      </p:sp>
      <p:sp>
        <p:nvSpPr>
          <p:cNvPr id="14" name="Text 11"/>
          <p:cNvSpPr/>
          <p:nvPr/>
        </p:nvSpPr>
        <p:spPr>
          <a:xfrm>
            <a:off x="902053" y="4897188"/>
            <a:ext cx="8885039" cy="276582"/>
          </a:xfrm>
          <a:prstGeom prst="rect">
            <a:avLst/>
          </a:prstGeom>
          <a:noFill/>
          <a:ln/>
        </p:spPr>
        <p:txBody>
          <a:bodyPr wrap="none" rtlCol="0" anchor="t"/>
          <a:lstStyle/>
          <a:p>
            <a:pPr marL="0" indent="0" algn="ctr">
              <a:lnSpc>
                <a:spcPts val="2177"/>
              </a:lnSpc>
              <a:buNone/>
            </a:pPr>
            <a:r>
              <a:rPr lang="en-US" sz="1361" b="1" kern="0" spc="-27" dirty="0">
                <a:solidFill>
                  <a:srgbClr val="272525"/>
                </a:solidFill>
                <a:latin typeface="Source Sans Pro" pitchFamily="34" charset="0"/>
                <a:ea typeface="Source Sans Pro" pitchFamily="34" charset="-122"/>
                <a:cs typeface="Source Sans Pro" pitchFamily="34" charset="-120"/>
              </a:rPr>
              <a:t>My Gumi Nightmare</a:t>
            </a:r>
            <a:endParaRPr lang="en-US" sz="1361" b="1" dirty="0"/>
          </a:p>
        </p:txBody>
      </p:sp>
      <p:sp>
        <p:nvSpPr>
          <p:cNvPr id="15" name="Text 12"/>
          <p:cNvSpPr/>
          <p:nvPr/>
        </p:nvSpPr>
        <p:spPr>
          <a:xfrm>
            <a:off x="902053" y="5368080"/>
            <a:ext cx="8885039" cy="1659493"/>
          </a:xfrm>
          <a:prstGeom prst="rect">
            <a:avLst/>
          </a:prstGeom>
          <a:noFill/>
          <a:ln/>
        </p:spPr>
        <p:txBody>
          <a:bodyPr wrap="squar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I will never forget my Gumi nightmare when I got hopelessly lost on the way to the Education Center. Traveling alone, with a dead battery on my phone, excitement turned to unease as I wandered deeper into unfamiliar streets that felt increasingly deserted and ominous. Just as despair threatened to overwhelm me, a kind elderly woman emerged from the shadows. Despite our language barrier, she guided me through the labyrinthine alleys until we reached the welcoming gates of the center. Grateful for her help, I learned a powerful lesson about the kindness of strangers and the importance of fully charging my phone before setting off on an adventure.</a:t>
            </a:r>
            <a:endParaRPr lang="en-US" sz="1361" dirty="0"/>
          </a:p>
        </p:txBody>
      </p:sp>
      <p:sp>
        <p:nvSpPr>
          <p:cNvPr id="16" name="Text 13"/>
          <p:cNvSpPr/>
          <p:nvPr/>
        </p:nvSpPr>
        <p:spPr>
          <a:xfrm>
            <a:off x="10146917" y="2181206"/>
            <a:ext cx="3606151" cy="829746"/>
          </a:xfrm>
          <a:prstGeom prst="rect">
            <a:avLst/>
          </a:prstGeom>
          <a:noFill/>
          <a:ln/>
        </p:spPr>
        <p:txBody>
          <a:bodyPr wrap="non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What can you do with these writing prompts? </a:t>
            </a:r>
          </a:p>
          <a:p>
            <a:pPr marL="0" indent="0">
              <a:lnSpc>
                <a:spcPts val="2177"/>
              </a:lnSpc>
              <a:buNone/>
            </a:pPr>
            <a:r>
              <a:rPr lang="en-US" sz="1361" u="sng" kern="0" spc="-27" dirty="0">
                <a:solidFill>
                  <a:srgbClr val="BE49DF"/>
                </a:solidFill>
                <a:latin typeface="Source Sans Pro" pitchFamily="34" charset="0"/>
                <a:ea typeface="Source Sans Pro" pitchFamily="34" charset="-122"/>
                <a:cs typeface="Source Sans Pro" pitchFamily="34" charset="-120"/>
                <a:hlinkClick r:id="rId4">
                  <a:extLst>
                    <a:ext uri="{A12FA001-AC4F-418D-AE19-62706E023703}">
                      <ahyp:hlinkClr xmlns:ahyp="http://schemas.microsoft.com/office/drawing/2018/hyperlinkcolor" val="tx"/>
                    </a:ext>
                  </a:extLst>
                </a:hlinkClick>
              </a:rPr>
              <a:t>https://bogglesworldesl.com/creativewriting.htm</a:t>
            </a:r>
            <a:endParaRPr lang="en-US" sz="1361" dirty="0"/>
          </a:p>
        </p:txBody>
      </p:sp>
      <p:sp>
        <p:nvSpPr>
          <p:cNvPr id="17" name="Text 14"/>
          <p:cNvSpPr/>
          <p:nvPr/>
        </p:nvSpPr>
        <p:spPr>
          <a:xfrm>
            <a:off x="10146917" y="2940183"/>
            <a:ext cx="4146758" cy="829746"/>
          </a:xfrm>
          <a:prstGeom prst="rect">
            <a:avLst/>
          </a:prstGeom>
          <a:noFill/>
          <a:ln/>
        </p:spPr>
        <p:txBody>
          <a:bodyPr wrap="non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What about this Writing Bubble?</a:t>
            </a:r>
          </a:p>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 </a:t>
            </a:r>
            <a:r>
              <a:rPr lang="en-US" sz="1361" u="sng" kern="0" spc="-27" dirty="0">
                <a:solidFill>
                  <a:srgbClr val="BE49DF"/>
                </a:solidFill>
                <a:latin typeface="Source Sans Pro" pitchFamily="34" charset="0"/>
                <a:ea typeface="Source Sans Pro" pitchFamily="34" charset="-122"/>
                <a:cs typeface="Source Sans Pro" pitchFamily="34" charset="-120"/>
                <a:hlinkClick r:id="rId5">
                  <a:extLst>
                    <a:ext uri="{A12FA001-AC4F-418D-AE19-62706E023703}">
                      <ahyp:hlinkClr xmlns:ahyp="http://schemas.microsoft.com/office/drawing/2018/hyperlinkcolor" val="tx"/>
                    </a:ext>
                  </a:extLst>
                </a:hlinkClick>
              </a:rPr>
              <a:t>https://teflsites.com/GUMI%20Bubble%20Diagram.pdf</a:t>
            </a:r>
            <a:endParaRPr lang="en-US" sz="1361" dirty="0"/>
          </a:p>
        </p:txBody>
      </p:sp>
      <p:sp>
        <p:nvSpPr>
          <p:cNvPr id="18" name="Text 15"/>
          <p:cNvSpPr/>
          <p:nvPr/>
        </p:nvSpPr>
        <p:spPr>
          <a:xfrm>
            <a:off x="10146917" y="3681316"/>
            <a:ext cx="4224729" cy="968037"/>
          </a:xfrm>
          <a:prstGeom prst="rect">
            <a:avLst/>
          </a:prstGeom>
          <a:noFill/>
          <a:ln/>
        </p:spPr>
        <p:txBody>
          <a:bodyPr wrap="none" rtlCol="0" anchor="t"/>
          <a:lstStyle/>
          <a:p>
            <a:pPr marL="0" indent="0">
              <a:lnSpc>
                <a:spcPts val="2177"/>
              </a:lnSpc>
              <a:buNone/>
            </a:pPr>
            <a:r>
              <a:rPr lang="en-US" sz="1361" kern="0" spc="-27" dirty="0">
                <a:solidFill>
                  <a:srgbClr val="272525"/>
                </a:solidFill>
                <a:latin typeface="Source Sans Pro" pitchFamily="34" charset="0"/>
                <a:ea typeface="Source Sans Pro" pitchFamily="34" charset="-122"/>
                <a:cs typeface="Source Sans Pro" pitchFamily="34" charset="-120"/>
              </a:rPr>
              <a:t>Or this Writing Dice? </a:t>
            </a:r>
          </a:p>
          <a:p>
            <a:pPr marL="0" indent="0">
              <a:lnSpc>
                <a:spcPts val="2177"/>
              </a:lnSpc>
              <a:buNone/>
            </a:pPr>
            <a:r>
              <a:rPr lang="en-US" sz="1361" u="sng" kern="0" spc="-27" dirty="0">
                <a:solidFill>
                  <a:srgbClr val="BE49DF"/>
                </a:solidFill>
                <a:latin typeface="Source Sans Pro" pitchFamily="34" charset="0"/>
                <a:ea typeface="Source Sans Pro" pitchFamily="34" charset="-122"/>
                <a:cs typeface="Source Sans Pro" pitchFamily="34" charset="-120"/>
                <a:hlinkClick r:id="rId6">
                  <a:extLst>
                    <a:ext uri="{A12FA001-AC4F-418D-AE19-62706E023703}">
                      <ahyp:hlinkClr xmlns:ahyp="http://schemas.microsoft.com/office/drawing/2018/hyperlinkcolor" val="tx"/>
                    </a:ext>
                  </a:extLst>
                </a:hlinkClick>
              </a:rPr>
              <a:t>https://teflsites.com/GUMI%20The%20Dice%20Game.pdf</a:t>
            </a:r>
            <a:endParaRPr lang="en-US" sz="1361" dirty="0"/>
          </a:p>
        </p:txBody>
      </p:sp>
      <p:sp>
        <p:nvSpPr>
          <p:cNvPr id="20" name="Rectangle: Rounded Corners 19">
            <a:extLst>
              <a:ext uri="{FF2B5EF4-FFF2-40B4-BE49-F238E27FC236}">
                <a16:creationId xmlns:a16="http://schemas.microsoft.com/office/drawing/2014/main" id="{EB5FE096-AA24-46D7-9D65-9B800ADD30A0}"/>
              </a:ext>
            </a:extLst>
          </p:cNvPr>
          <p:cNvSpPr/>
          <p:nvPr/>
        </p:nvSpPr>
        <p:spPr>
          <a:xfrm>
            <a:off x="10047739" y="2078236"/>
            <a:ext cx="4323907" cy="2403265"/>
          </a:xfrm>
          <a:prstGeom prst="round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Picture 21">
            <a:hlinkClick r:id="rId7"/>
            <a:extLst>
              <a:ext uri="{FF2B5EF4-FFF2-40B4-BE49-F238E27FC236}">
                <a16:creationId xmlns:a16="http://schemas.microsoft.com/office/drawing/2014/main" id="{0067F107-75F3-49B2-8A02-35B16AEA2531}"/>
              </a:ext>
            </a:extLst>
          </p:cNvPr>
          <p:cNvPicPr>
            <a:picLocks noChangeAspect="1"/>
          </p:cNvPicPr>
          <p:nvPr/>
        </p:nvPicPr>
        <p:blipFill>
          <a:blip r:embed="rId8"/>
          <a:stretch>
            <a:fillRect/>
          </a:stretch>
        </p:blipFill>
        <p:spPr>
          <a:xfrm>
            <a:off x="12581583" y="749636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1073706"/>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Introduction</a:t>
            </a:r>
            <a:endParaRPr lang="en-US" sz="4574" dirty="0"/>
          </a:p>
        </p:txBody>
      </p:sp>
      <p:pic>
        <p:nvPicPr>
          <p:cNvPr id="5" name="Image 1" descr="preencoded.png"/>
          <p:cNvPicPr>
            <a:picLocks noChangeAspect="1"/>
          </p:cNvPicPr>
          <p:nvPr/>
        </p:nvPicPr>
        <p:blipFill>
          <a:blip r:embed="rId4"/>
          <a:stretch>
            <a:fillRect/>
          </a:stretch>
        </p:blipFill>
        <p:spPr>
          <a:xfrm>
            <a:off x="968693" y="2293501"/>
            <a:ext cx="3984069" cy="2462332"/>
          </a:xfrm>
          <a:prstGeom prst="rect">
            <a:avLst/>
          </a:prstGeom>
        </p:spPr>
      </p:pic>
      <p:sp>
        <p:nvSpPr>
          <p:cNvPr id="6" name="Text 2"/>
          <p:cNvSpPr/>
          <p:nvPr/>
        </p:nvSpPr>
        <p:spPr>
          <a:xfrm>
            <a:off x="968693" y="5064443"/>
            <a:ext cx="2904530" cy="363141"/>
          </a:xfrm>
          <a:prstGeom prst="rect">
            <a:avLst/>
          </a:prstGeom>
          <a:noFill/>
          <a:ln/>
        </p:spPr>
        <p:txBody>
          <a:bodyPr wrap="none" rtlCol="0" anchor="t"/>
          <a:lstStyle/>
          <a:p>
            <a:pPr marL="0" indent="0" algn="l">
              <a:lnSpc>
                <a:spcPts val="2859"/>
              </a:lnSpc>
              <a:buNone/>
            </a:pPr>
            <a:r>
              <a:rPr lang="en-US" sz="2287" b="1" kern="0" spc="-46" dirty="0">
                <a:solidFill>
                  <a:srgbClr val="272525"/>
                </a:solidFill>
                <a:ea typeface="adonis-web" pitchFamily="34" charset="-122"/>
                <a:cs typeface="adonis-web" pitchFamily="34" charset="-120"/>
              </a:rPr>
              <a:t>Welcome!</a:t>
            </a:r>
            <a:endParaRPr lang="en-US" sz="2287" dirty="0"/>
          </a:p>
        </p:txBody>
      </p:sp>
      <p:sp>
        <p:nvSpPr>
          <p:cNvPr id="7" name="Text 3"/>
          <p:cNvSpPr/>
          <p:nvPr/>
        </p:nvSpPr>
        <p:spPr>
          <a:xfrm>
            <a:off x="968693" y="5575697"/>
            <a:ext cx="3984069" cy="1185148"/>
          </a:xfrm>
          <a:prstGeom prst="rect">
            <a:avLst/>
          </a:prstGeom>
          <a:noFill/>
          <a:ln/>
        </p:spPr>
        <p:txBody>
          <a:bodyPr wrap="square" rtlCol="0" anchor="t"/>
          <a:lstStyle/>
          <a:p>
            <a:pPr marL="0" indent="0" algn="l">
              <a:lnSpc>
                <a:spcPts val="3110"/>
              </a:lnSpc>
              <a:buNone/>
            </a:pPr>
            <a:r>
              <a:rPr lang="en-US" sz="1944" kern="0" spc="-39" dirty="0">
                <a:solidFill>
                  <a:srgbClr val="272525"/>
                </a:solidFill>
                <a:ea typeface="Source Sans Pro" pitchFamily="34" charset="-122"/>
                <a:cs typeface="Source Sans Pro" pitchFamily="34" charset="-120"/>
              </a:rPr>
              <a:t>Welcome to our intensive 3-hour writing instruction workshop for high school teachers.</a:t>
            </a:r>
            <a:endParaRPr lang="en-US" sz="1944" dirty="0"/>
          </a:p>
        </p:txBody>
      </p:sp>
      <p:pic>
        <p:nvPicPr>
          <p:cNvPr id="8" name="Image 2" descr="preencoded.png"/>
          <p:cNvPicPr>
            <a:picLocks noChangeAspect="1"/>
          </p:cNvPicPr>
          <p:nvPr/>
        </p:nvPicPr>
        <p:blipFill>
          <a:blip r:embed="rId5"/>
          <a:stretch>
            <a:fillRect/>
          </a:stretch>
        </p:blipFill>
        <p:spPr>
          <a:xfrm>
            <a:off x="5323046" y="2293501"/>
            <a:ext cx="3984069" cy="2462332"/>
          </a:xfrm>
          <a:prstGeom prst="rect">
            <a:avLst/>
          </a:prstGeom>
        </p:spPr>
      </p:pic>
      <p:sp>
        <p:nvSpPr>
          <p:cNvPr id="9" name="Text 4"/>
          <p:cNvSpPr/>
          <p:nvPr/>
        </p:nvSpPr>
        <p:spPr>
          <a:xfrm>
            <a:off x="5323046" y="5064443"/>
            <a:ext cx="2904530" cy="363141"/>
          </a:xfrm>
          <a:prstGeom prst="rect">
            <a:avLst/>
          </a:prstGeom>
          <a:noFill/>
          <a:ln/>
        </p:spPr>
        <p:txBody>
          <a:bodyPr wrap="none" rtlCol="0" anchor="t"/>
          <a:lstStyle/>
          <a:p>
            <a:pPr marL="0" indent="0" algn="l">
              <a:lnSpc>
                <a:spcPts val="2859"/>
              </a:lnSpc>
              <a:buNone/>
            </a:pPr>
            <a:r>
              <a:rPr lang="en-US" sz="2287" b="1" kern="0" spc="-46" dirty="0">
                <a:solidFill>
                  <a:srgbClr val="272525"/>
                </a:solidFill>
                <a:ea typeface="adonis-web" pitchFamily="34" charset="-122"/>
                <a:cs typeface="adonis-web" pitchFamily="34" charset="-120"/>
              </a:rPr>
              <a:t>Program Overview</a:t>
            </a:r>
            <a:endParaRPr lang="en-US" sz="2287" dirty="0"/>
          </a:p>
        </p:txBody>
      </p:sp>
      <p:sp>
        <p:nvSpPr>
          <p:cNvPr id="10" name="Text 5"/>
          <p:cNvSpPr/>
          <p:nvPr/>
        </p:nvSpPr>
        <p:spPr>
          <a:xfrm>
            <a:off x="5323046" y="5575697"/>
            <a:ext cx="3984069" cy="1185148"/>
          </a:xfrm>
          <a:prstGeom prst="rect">
            <a:avLst/>
          </a:prstGeom>
          <a:noFill/>
          <a:ln/>
        </p:spPr>
        <p:txBody>
          <a:bodyPr wrap="square" rtlCol="0" anchor="t"/>
          <a:lstStyle/>
          <a:p>
            <a:pPr marL="0" indent="0" algn="l">
              <a:lnSpc>
                <a:spcPts val="3110"/>
              </a:lnSpc>
              <a:buNone/>
            </a:pPr>
            <a:r>
              <a:rPr lang="en-US" sz="1944" kern="0" spc="-39" dirty="0">
                <a:solidFill>
                  <a:srgbClr val="272525"/>
                </a:solidFill>
                <a:ea typeface="Source Sans Pro" pitchFamily="34" charset="-122"/>
                <a:cs typeface="Source Sans Pro" pitchFamily="34" charset="-120"/>
              </a:rPr>
              <a:t>We'll cover a brief overview of the program, including discussion and practical strategies for teaching writing.</a:t>
            </a:r>
            <a:endParaRPr lang="en-US" sz="1944" dirty="0"/>
          </a:p>
        </p:txBody>
      </p:sp>
      <p:pic>
        <p:nvPicPr>
          <p:cNvPr id="11" name="Image 3" descr="preencoded.png"/>
          <p:cNvPicPr>
            <a:picLocks noChangeAspect="1"/>
          </p:cNvPicPr>
          <p:nvPr/>
        </p:nvPicPr>
        <p:blipFill>
          <a:blip r:embed="rId6"/>
          <a:stretch>
            <a:fillRect/>
          </a:stretch>
        </p:blipFill>
        <p:spPr>
          <a:xfrm>
            <a:off x="9677400" y="2293501"/>
            <a:ext cx="3984188" cy="2462332"/>
          </a:xfrm>
          <a:prstGeom prst="rect">
            <a:avLst/>
          </a:prstGeom>
        </p:spPr>
      </p:pic>
      <p:sp>
        <p:nvSpPr>
          <p:cNvPr id="12" name="Text 6"/>
          <p:cNvSpPr/>
          <p:nvPr/>
        </p:nvSpPr>
        <p:spPr>
          <a:xfrm>
            <a:off x="9677400" y="5064443"/>
            <a:ext cx="2904530" cy="363141"/>
          </a:xfrm>
          <a:prstGeom prst="rect">
            <a:avLst/>
          </a:prstGeom>
          <a:noFill/>
          <a:ln/>
        </p:spPr>
        <p:txBody>
          <a:bodyPr wrap="none" rtlCol="0" anchor="t"/>
          <a:lstStyle/>
          <a:p>
            <a:pPr marL="0" indent="0" algn="l">
              <a:lnSpc>
                <a:spcPts val="2859"/>
              </a:lnSpc>
              <a:buNone/>
            </a:pPr>
            <a:r>
              <a:rPr lang="en-US" sz="2287" b="1" kern="0" spc="-46" dirty="0">
                <a:solidFill>
                  <a:srgbClr val="272525"/>
                </a:solidFill>
                <a:ea typeface="adonis-web" pitchFamily="34" charset="-122"/>
                <a:cs typeface="adonis-web" pitchFamily="34" charset="-120"/>
              </a:rPr>
              <a:t>Practical Strategies</a:t>
            </a:r>
            <a:endParaRPr lang="en-US" sz="2287" dirty="0"/>
          </a:p>
        </p:txBody>
      </p:sp>
      <p:sp>
        <p:nvSpPr>
          <p:cNvPr id="13" name="Text 7"/>
          <p:cNvSpPr/>
          <p:nvPr/>
        </p:nvSpPr>
        <p:spPr>
          <a:xfrm>
            <a:off x="9677400" y="5575697"/>
            <a:ext cx="3984188" cy="1580198"/>
          </a:xfrm>
          <a:prstGeom prst="rect">
            <a:avLst/>
          </a:prstGeom>
          <a:noFill/>
          <a:ln/>
        </p:spPr>
        <p:txBody>
          <a:bodyPr wrap="square" rtlCol="0" anchor="t"/>
          <a:lstStyle/>
          <a:p>
            <a:pPr marL="0" indent="0" algn="l">
              <a:lnSpc>
                <a:spcPts val="3110"/>
              </a:lnSpc>
              <a:buNone/>
            </a:pPr>
            <a:r>
              <a:rPr lang="en-US" sz="1944" kern="0" spc="-39" dirty="0">
                <a:solidFill>
                  <a:srgbClr val="272525"/>
                </a:solidFill>
                <a:ea typeface="Source Sans Pro" pitchFamily="34" charset="-122"/>
                <a:cs typeface="Source Sans Pro" pitchFamily="34" charset="-120"/>
              </a:rPr>
              <a:t>The main focus will be on sharing practical, effective strategies for teaching writing in the high school classroom.</a:t>
            </a:r>
            <a:endParaRPr lang="en-US" sz="1944" dirty="0"/>
          </a:p>
        </p:txBody>
      </p:sp>
      <p:sp>
        <p:nvSpPr>
          <p:cNvPr id="14" name="TextBox 13">
            <a:extLst>
              <a:ext uri="{FF2B5EF4-FFF2-40B4-BE49-F238E27FC236}">
                <a16:creationId xmlns:a16="http://schemas.microsoft.com/office/drawing/2014/main" id="{919F0C01-59C5-4A09-8181-5BBD81CD0A58}"/>
              </a:ext>
            </a:extLst>
          </p:cNvPr>
          <p:cNvSpPr txBox="1"/>
          <p:nvPr/>
        </p:nvSpPr>
        <p:spPr>
          <a:xfrm>
            <a:off x="8633636" y="7356358"/>
            <a:ext cx="5888413" cy="715089"/>
          </a:xfrm>
          <a:prstGeom prst="roundRect">
            <a:avLst/>
          </a:prstGeom>
          <a:solidFill>
            <a:schemeClr val="bg1">
              <a:lumMod val="85000"/>
            </a:schemeClr>
          </a:solidFill>
        </p:spPr>
        <p:txBody>
          <a:bodyPr wrap="square" rtlCol="0">
            <a:spAutoFit/>
          </a:bodyPr>
          <a:lstStyle/>
          <a:p>
            <a:pPr algn="r"/>
            <a:r>
              <a:rPr lang="en-GB" dirty="0"/>
              <a:t>This PPT and all supporting Materials can be found online at: </a:t>
            </a:r>
            <a:r>
              <a:rPr lang="en-GB" dirty="0">
                <a:hlinkClick r:id="rId7"/>
              </a:rPr>
              <a:t>www.teflsites.com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2" grpId="0" animBg="1"/>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2696"/>
          </a:xfrm>
          <a:prstGeom prst="rect">
            <a:avLst/>
          </a:prstGeom>
          <a:solidFill>
            <a:srgbClr val="FFFFFF">
              <a:alpha val="75000"/>
            </a:srgbClr>
          </a:solidFill>
          <a:ln/>
        </p:spPr>
        <p:txBody>
          <a:bodyPr/>
          <a:lstStyle/>
          <a:p>
            <a:endParaRPr lang="en-GB"/>
          </a:p>
        </p:txBody>
      </p:sp>
      <p:sp>
        <p:nvSpPr>
          <p:cNvPr id="4" name="Text 1"/>
          <p:cNvSpPr/>
          <p:nvPr/>
        </p:nvSpPr>
        <p:spPr>
          <a:xfrm>
            <a:off x="1270992" y="646509"/>
            <a:ext cx="5532477" cy="691515"/>
          </a:xfrm>
          <a:prstGeom prst="rect">
            <a:avLst/>
          </a:prstGeom>
          <a:noFill/>
          <a:ln/>
        </p:spPr>
        <p:txBody>
          <a:bodyPr wrap="none" rtlCol="0" anchor="t"/>
          <a:lstStyle/>
          <a:p>
            <a:pPr marL="0" indent="0">
              <a:lnSpc>
                <a:spcPts val="5445"/>
              </a:lnSpc>
              <a:buNone/>
            </a:pPr>
            <a:r>
              <a:rPr lang="en-US" sz="4356" b="1" kern="0" spc="-87" dirty="0">
                <a:solidFill>
                  <a:srgbClr val="000000"/>
                </a:solidFill>
                <a:ea typeface="adonis-web" pitchFamily="34" charset="-122"/>
                <a:cs typeface="adonis-web" pitchFamily="34" charset="-120"/>
              </a:rPr>
              <a:t>Reflective Writing</a:t>
            </a:r>
            <a:endParaRPr lang="en-US" sz="4356" dirty="0"/>
          </a:p>
        </p:txBody>
      </p:sp>
      <p:sp>
        <p:nvSpPr>
          <p:cNvPr id="5" name="Text 2"/>
          <p:cNvSpPr/>
          <p:nvPr/>
        </p:nvSpPr>
        <p:spPr>
          <a:xfrm>
            <a:off x="1270992" y="1684733"/>
            <a:ext cx="6044208" cy="376238"/>
          </a:xfrm>
          <a:prstGeom prst="rect">
            <a:avLst/>
          </a:prstGeom>
          <a:noFill/>
          <a:ln/>
        </p:spPr>
        <p:txBody>
          <a:bodyPr wrap="none" rtlCol="0" anchor="t"/>
          <a:lstStyle/>
          <a:p>
            <a:pPr marL="0" indent="0">
              <a:lnSpc>
                <a:spcPts val="2962"/>
              </a:lnSpc>
              <a:buNone/>
            </a:pPr>
            <a:r>
              <a:rPr lang="en-US" sz="1851" kern="0" spc="-37" dirty="0">
                <a:solidFill>
                  <a:srgbClr val="272525"/>
                </a:solidFill>
                <a:ea typeface="Source Sans Pro" pitchFamily="34" charset="-122"/>
                <a:cs typeface="Source Sans Pro" pitchFamily="34" charset="-120"/>
              </a:rPr>
              <a:t>Reflective writing is about reflective thinking, which involves:</a:t>
            </a:r>
            <a:endParaRPr lang="en-US" sz="1851" dirty="0"/>
          </a:p>
        </p:txBody>
      </p:sp>
      <p:sp>
        <p:nvSpPr>
          <p:cNvPr id="6" name="Text 3"/>
          <p:cNvSpPr/>
          <p:nvPr/>
        </p:nvSpPr>
        <p:spPr>
          <a:xfrm>
            <a:off x="1270992" y="2448878"/>
            <a:ext cx="3875166" cy="376238"/>
          </a:xfrm>
          <a:prstGeom prst="rect">
            <a:avLst/>
          </a:prstGeom>
          <a:noFill/>
          <a:ln/>
        </p:spPr>
        <p:txBody>
          <a:bodyPr wrap="none" rtlCol="0" anchor="t"/>
          <a:lstStyle/>
          <a:p>
            <a:pPr marL="0" indent="0">
              <a:lnSpc>
                <a:spcPts val="2962"/>
              </a:lnSpc>
              <a:buNone/>
            </a:pPr>
            <a:r>
              <a:rPr lang="en-US" sz="1851" b="1" kern="0" spc="-37" dirty="0">
                <a:solidFill>
                  <a:srgbClr val="272525"/>
                </a:solidFill>
                <a:ea typeface="Source Sans Pro" pitchFamily="34" charset="-122"/>
                <a:cs typeface="Source Sans Pro" pitchFamily="34" charset="-120"/>
              </a:rPr>
              <a:t>Looking Back:</a:t>
            </a:r>
            <a:endParaRPr lang="en-US" sz="1851" dirty="0"/>
          </a:p>
        </p:txBody>
      </p:sp>
      <p:sp>
        <p:nvSpPr>
          <p:cNvPr id="7" name="Text 4"/>
          <p:cNvSpPr/>
          <p:nvPr/>
        </p:nvSpPr>
        <p:spPr>
          <a:xfrm>
            <a:off x="1646992" y="3089553"/>
            <a:ext cx="4193827" cy="376238"/>
          </a:xfrm>
          <a:prstGeom prst="rect">
            <a:avLst/>
          </a:prstGeom>
          <a:noFill/>
          <a:ln/>
        </p:spPr>
        <p:txBody>
          <a:bodyPr wrap="none" rtlCol="0" anchor="t"/>
          <a:lstStyle/>
          <a:p>
            <a:pPr marL="342900" indent="-342900" algn="l">
              <a:lnSpc>
                <a:spcPts val="2962"/>
              </a:lnSpc>
              <a:buSzPct val="100000"/>
              <a:buChar char="•"/>
            </a:pPr>
            <a:r>
              <a:rPr lang="en-US" sz="1851" kern="0" spc="-37" dirty="0">
                <a:solidFill>
                  <a:srgbClr val="272525"/>
                </a:solidFill>
                <a:ea typeface="Source Sans Pro" pitchFamily="34" charset="-122"/>
                <a:cs typeface="Source Sans Pro" pitchFamily="34" charset="-120"/>
              </a:rPr>
              <a:t>Revisit an event, idea, or object.</a:t>
            </a:r>
            <a:endParaRPr lang="en-US" sz="1851" dirty="0"/>
          </a:p>
        </p:txBody>
      </p:sp>
      <p:sp>
        <p:nvSpPr>
          <p:cNvPr id="8" name="Text 5"/>
          <p:cNvSpPr/>
          <p:nvPr/>
        </p:nvSpPr>
        <p:spPr>
          <a:xfrm>
            <a:off x="1270992" y="3730228"/>
            <a:ext cx="4895892" cy="376238"/>
          </a:xfrm>
          <a:prstGeom prst="rect">
            <a:avLst/>
          </a:prstGeom>
          <a:noFill/>
          <a:ln/>
        </p:spPr>
        <p:txBody>
          <a:bodyPr wrap="none" rtlCol="0" anchor="t"/>
          <a:lstStyle/>
          <a:p>
            <a:pPr marL="0" indent="0">
              <a:lnSpc>
                <a:spcPts val="2962"/>
              </a:lnSpc>
              <a:buNone/>
            </a:pPr>
            <a:r>
              <a:rPr lang="en-US" sz="1851" b="1" kern="0" spc="-37" dirty="0">
                <a:solidFill>
                  <a:srgbClr val="272525"/>
                </a:solidFill>
                <a:ea typeface="Source Sans Pro" pitchFamily="34" charset="-122"/>
                <a:cs typeface="Source Sans Pro" pitchFamily="34" charset="-120"/>
              </a:rPr>
              <a:t>Analyzing:</a:t>
            </a:r>
            <a:endParaRPr lang="en-US" sz="1851" dirty="0"/>
          </a:p>
        </p:txBody>
      </p:sp>
      <p:sp>
        <p:nvSpPr>
          <p:cNvPr id="9" name="Text 6"/>
          <p:cNvSpPr/>
          <p:nvPr/>
        </p:nvSpPr>
        <p:spPr>
          <a:xfrm>
            <a:off x="1646992" y="4370903"/>
            <a:ext cx="4378124" cy="376238"/>
          </a:xfrm>
          <a:prstGeom prst="rect">
            <a:avLst/>
          </a:prstGeom>
          <a:noFill/>
          <a:ln/>
        </p:spPr>
        <p:txBody>
          <a:bodyPr wrap="none" rtlCol="0" anchor="t"/>
          <a:lstStyle/>
          <a:p>
            <a:pPr marL="342900" indent="-342900" algn="l">
              <a:lnSpc>
                <a:spcPts val="2962"/>
              </a:lnSpc>
              <a:buSzPct val="100000"/>
              <a:buChar char="•"/>
            </a:pPr>
            <a:r>
              <a:rPr lang="en-US" sz="1851" kern="0" spc="-37" dirty="0">
                <a:solidFill>
                  <a:srgbClr val="272525"/>
                </a:solidFill>
                <a:ea typeface="Source Sans Pro" pitchFamily="34" charset="-122"/>
                <a:cs typeface="Source Sans Pro" pitchFamily="34" charset="-120"/>
              </a:rPr>
              <a:t>Examine deeply from different angles.</a:t>
            </a:r>
            <a:endParaRPr lang="en-US" sz="1851" dirty="0"/>
          </a:p>
        </p:txBody>
      </p:sp>
      <p:sp>
        <p:nvSpPr>
          <p:cNvPr id="10" name="Text 7"/>
          <p:cNvSpPr/>
          <p:nvPr/>
        </p:nvSpPr>
        <p:spPr>
          <a:xfrm>
            <a:off x="1646992" y="4829413"/>
            <a:ext cx="4519892" cy="376238"/>
          </a:xfrm>
          <a:prstGeom prst="rect">
            <a:avLst/>
          </a:prstGeom>
          <a:noFill/>
          <a:ln/>
        </p:spPr>
        <p:txBody>
          <a:bodyPr wrap="none" rtlCol="0" anchor="t"/>
          <a:lstStyle/>
          <a:p>
            <a:pPr marL="342900" indent="-342900" algn="l">
              <a:lnSpc>
                <a:spcPts val="2962"/>
              </a:lnSpc>
              <a:buSzPct val="100000"/>
              <a:buChar char="•"/>
            </a:pPr>
            <a:r>
              <a:rPr lang="en-US" sz="1851" kern="0" spc="-37" dirty="0">
                <a:solidFill>
                  <a:srgbClr val="272525"/>
                </a:solidFill>
                <a:ea typeface="Source Sans Pro" pitchFamily="34" charset="-122"/>
                <a:cs typeface="Source Sans Pro" pitchFamily="34" charset="-120"/>
              </a:rPr>
              <a:t>Explain using relevant models or theories.</a:t>
            </a:r>
            <a:endParaRPr lang="en-US" sz="1851" dirty="0"/>
          </a:p>
        </p:txBody>
      </p:sp>
      <p:sp>
        <p:nvSpPr>
          <p:cNvPr id="11" name="Text 8"/>
          <p:cNvSpPr/>
          <p:nvPr/>
        </p:nvSpPr>
        <p:spPr>
          <a:xfrm>
            <a:off x="1270992" y="5470088"/>
            <a:ext cx="6178887" cy="376238"/>
          </a:xfrm>
          <a:prstGeom prst="rect">
            <a:avLst/>
          </a:prstGeom>
          <a:noFill/>
          <a:ln/>
        </p:spPr>
        <p:txBody>
          <a:bodyPr wrap="none" rtlCol="0" anchor="t"/>
          <a:lstStyle/>
          <a:p>
            <a:pPr marL="0" indent="0">
              <a:lnSpc>
                <a:spcPts val="2962"/>
              </a:lnSpc>
              <a:buNone/>
            </a:pPr>
            <a:r>
              <a:rPr lang="en-US" sz="1851" b="1" kern="0" spc="-37" dirty="0">
                <a:solidFill>
                  <a:srgbClr val="272525"/>
                </a:solidFill>
                <a:ea typeface="Source Sans Pro" pitchFamily="34" charset="-122"/>
                <a:cs typeface="Source Sans Pro" pitchFamily="34" charset="-120"/>
              </a:rPr>
              <a:t>Personal Meaning:</a:t>
            </a:r>
            <a:endParaRPr lang="en-US" sz="1851" dirty="0"/>
          </a:p>
        </p:txBody>
      </p:sp>
      <p:sp>
        <p:nvSpPr>
          <p:cNvPr id="12" name="Text 9"/>
          <p:cNvSpPr/>
          <p:nvPr/>
        </p:nvSpPr>
        <p:spPr>
          <a:xfrm>
            <a:off x="1646992" y="6110764"/>
            <a:ext cx="6334515" cy="376238"/>
          </a:xfrm>
          <a:prstGeom prst="rect">
            <a:avLst/>
          </a:prstGeom>
          <a:noFill/>
          <a:ln/>
        </p:spPr>
        <p:txBody>
          <a:bodyPr wrap="none" rtlCol="0" anchor="t"/>
          <a:lstStyle/>
          <a:p>
            <a:pPr marL="342900" indent="-342900" algn="l">
              <a:lnSpc>
                <a:spcPts val="2962"/>
              </a:lnSpc>
              <a:buSzPct val="100000"/>
              <a:buChar char="•"/>
            </a:pPr>
            <a:r>
              <a:rPr lang="en-US" sz="1851" kern="0" spc="-37" dirty="0">
                <a:solidFill>
                  <a:srgbClr val="272525"/>
                </a:solidFill>
                <a:ea typeface="Source Sans Pro" pitchFamily="34" charset="-122"/>
                <a:cs typeface="Source Sans Pro" pitchFamily="34" charset="-120"/>
              </a:rPr>
              <a:t>Consider its impact on your learning or professional growth.</a:t>
            </a:r>
            <a:endParaRPr lang="en-US" sz="1851" dirty="0"/>
          </a:p>
        </p:txBody>
      </p:sp>
      <p:sp>
        <p:nvSpPr>
          <p:cNvPr id="13" name="Text 10"/>
          <p:cNvSpPr/>
          <p:nvPr/>
        </p:nvSpPr>
        <p:spPr>
          <a:xfrm>
            <a:off x="1646992" y="6569273"/>
            <a:ext cx="6525901" cy="1013818"/>
          </a:xfrm>
          <a:prstGeom prst="rect">
            <a:avLst/>
          </a:prstGeom>
          <a:noFill/>
          <a:ln/>
        </p:spPr>
        <p:txBody>
          <a:bodyPr wrap="none" rtlCol="0" anchor="t"/>
          <a:lstStyle/>
          <a:p>
            <a:pPr marL="342900" indent="-342900" algn="l">
              <a:lnSpc>
                <a:spcPts val="2962"/>
              </a:lnSpc>
              <a:buSzPct val="100000"/>
              <a:buChar char="•"/>
            </a:pPr>
            <a:r>
              <a:rPr lang="en-US" sz="1851" kern="0" spc="-37" dirty="0">
                <a:solidFill>
                  <a:srgbClr val="272525"/>
                </a:solidFill>
                <a:ea typeface="Source Sans Pro" pitchFamily="34" charset="-122"/>
                <a:cs typeface="Source Sans Pro" pitchFamily="34" charset="-120"/>
              </a:rPr>
              <a:t>Reflective writing is more personal than typical academic writing </a:t>
            </a:r>
          </a:p>
          <a:p>
            <a:pPr algn="l">
              <a:lnSpc>
                <a:spcPts val="2962"/>
              </a:lnSpc>
              <a:buSzPct val="100000"/>
            </a:pPr>
            <a:r>
              <a:rPr lang="en-US" sz="1851" kern="0" spc="-37" dirty="0">
                <a:solidFill>
                  <a:srgbClr val="272525"/>
                </a:solidFill>
                <a:ea typeface="Source Sans Pro" pitchFamily="34" charset="-122"/>
                <a:cs typeface="Source Sans Pro" pitchFamily="34" charset="-120"/>
              </a:rPr>
              <a:t>       and requires deeper reflection than everyday thinking.</a:t>
            </a:r>
            <a:endParaRPr lang="en-US" sz="1851" dirty="0"/>
          </a:p>
        </p:txBody>
      </p:sp>
      <p:sp>
        <p:nvSpPr>
          <p:cNvPr id="14" name="Text 11"/>
          <p:cNvSpPr/>
          <p:nvPr/>
        </p:nvSpPr>
        <p:spPr>
          <a:xfrm>
            <a:off x="1270992" y="7209949"/>
            <a:ext cx="12088416" cy="376238"/>
          </a:xfrm>
          <a:prstGeom prst="rect">
            <a:avLst/>
          </a:prstGeom>
          <a:noFill/>
          <a:ln/>
        </p:spPr>
        <p:txBody>
          <a:bodyPr wrap="none" rtlCol="0" anchor="t"/>
          <a:lstStyle/>
          <a:p>
            <a:pPr marL="0" indent="0">
              <a:lnSpc>
                <a:spcPts val="2962"/>
              </a:lnSpc>
              <a:buNone/>
            </a:pPr>
            <a:endParaRPr lang="en-US" sz="1851" dirty="0"/>
          </a:p>
        </p:txBody>
      </p:sp>
      <p:pic>
        <p:nvPicPr>
          <p:cNvPr id="16" name="Picture 15">
            <a:extLst>
              <a:ext uri="{FF2B5EF4-FFF2-40B4-BE49-F238E27FC236}">
                <a16:creationId xmlns:a16="http://schemas.microsoft.com/office/drawing/2014/main" id="{C2C68C9C-8E97-419B-8F8F-A6485876106C}"/>
              </a:ext>
            </a:extLst>
          </p:cNvPr>
          <p:cNvPicPr>
            <a:picLocks noChangeAspect="1"/>
          </p:cNvPicPr>
          <p:nvPr/>
        </p:nvPicPr>
        <p:blipFill>
          <a:blip r:embed="rId4"/>
          <a:stretch>
            <a:fillRect/>
          </a:stretch>
        </p:blipFill>
        <p:spPr>
          <a:xfrm>
            <a:off x="7859754" y="414782"/>
            <a:ext cx="6237674" cy="5107060"/>
          </a:xfrm>
          <a:prstGeom prst="rect">
            <a:avLst/>
          </a:prstGeom>
          <a:ln>
            <a:noFill/>
          </a:ln>
          <a:effectLst>
            <a:outerShdw blurRad="190500" algn="tl" rotWithShape="0">
              <a:srgbClr val="000000">
                <a:alpha val="70000"/>
              </a:srgbClr>
            </a:outerShdw>
          </a:effectLst>
        </p:spPr>
      </p:pic>
      <p:sp>
        <p:nvSpPr>
          <p:cNvPr id="17" name="Text 12">
            <a:extLst>
              <a:ext uri="{FF2B5EF4-FFF2-40B4-BE49-F238E27FC236}">
                <a16:creationId xmlns:a16="http://schemas.microsoft.com/office/drawing/2014/main" id="{C6B5BA54-9564-407E-BA52-974702D79370}"/>
              </a:ext>
            </a:extLst>
          </p:cNvPr>
          <p:cNvSpPr/>
          <p:nvPr/>
        </p:nvSpPr>
        <p:spPr>
          <a:xfrm>
            <a:off x="10079665" y="5638304"/>
            <a:ext cx="4017763" cy="355997"/>
          </a:xfrm>
          <a:prstGeom prst="rect">
            <a:avLst/>
          </a:prstGeom>
          <a:noFill/>
          <a:ln/>
        </p:spPr>
        <p:txBody>
          <a:bodyPr wrap="none" rtlCol="0" anchor="t"/>
          <a:lstStyle/>
          <a:p>
            <a:pPr marL="0" indent="0" algn="r">
              <a:lnSpc>
                <a:spcPts val="2804"/>
              </a:lnSpc>
              <a:buNone/>
            </a:pPr>
            <a:r>
              <a:rPr lang="en-US" sz="1753" kern="0" spc="-35" dirty="0">
                <a:solidFill>
                  <a:srgbClr val="272525"/>
                </a:solidFill>
                <a:ea typeface="Source Sans Pro" pitchFamily="34" charset="-122"/>
                <a:cs typeface="Source Sans Pro" pitchFamily="34" charset="-120"/>
              </a:rPr>
              <a:t>Here is some language to help </a:t>
            </a:r>
            <a:r>
              <a:rPr lang="en-US" sz="1800" b="1" kern="0" spc="-39" dirty="0">
                <a:solidFill>
                  <a:srgbClr val="0070C0"/>
                </a:solidFill>
                <a:ea typeface="Source Sans Pro" pitchFamily="34" charset="-122"/>
                <a:cs typeface="Source Sans Pro" pitchFamily="34" charset="-120"/>
              </a:rPr>
              <a:t>(see Online)</a:t>
            </a:r>
            <a:r>
              <a:rPr lang="en-US" sz="1753" kern="0" spc="-35" dirty="0">
                <a:solidFill>
                  <a:srgbClr val="272525"/>
                </a:solidFill>
                <a:ea typeface="Source Sans Pro" pitchFamily="34" charset="-122"/>
                <a:cs typeface="Source Sans Pro" pitchFamily="34" charset="-120"/>
              </a:rPr>
              <a:t>.</a:t>
            </a:r>
            <a:endParaRPr lang="en-US" sz="1753" dirty="0"/>
          </a:p>
        </p:txBody>
      </p:sp>
      <p:pic>
        <p:nvPicPr>
          <p:cNvPr id="19" name="Picture 18">
            <a:hlinkClick r:id="rId5"/>
            <a:extLst>
              <a:ext uri="{FF2B5EF4-FFF2-40B4-BE49-F238E27FC236}">
                <a16:creationId xmlns:a16="http://schemas.microsoft.com/office/drawing/2014/main" id="{ADBF55B9-700D-4DD1-AB52-C07C60E7D60A}"/>
              </a:ext>
            </a:extLst>
          </p:cNvPr>
          <p:cNvPicPr>
            <a:picLocks noChangeAspect="1"/>
          </p:cNvPicPr>
          <p:nvPr/>
        </p:nvPicPr>
        <p:blipFill>
          <a:blip r:embed="rId6"/>
          <a:stretch>
            <a:fillRect/>
          </a:stretch>
        </p:blipFill>
        <p:spPr>
          <a:xfrm>
            <a:off x="12581583" y="7496364"/>
            <a:ext cx="1743318" cy="4667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64037" y="1702594"/>
            <a:ext cx="7415927" cy="2004060"/>
          </a:xfrm>
          <a:prstGeom prst="rect">
            <a:avLst/>
          </a:prstGeom>
          <a:noFill/>
          <a:ln/>
        </p:spPr>
        <p:txBody>
          <a:bodyPr wrap="square" rtlCol="0" anchor="t"/>
          <a:lstStyle/>
          <a:p>
            <a:pPr marL="0" indent="0" algn="ctr">
              <a:lnSpc>
                <a:spcPts val="7890"/>
              </a:lnSpc>
              <a:buNone/>
            </a:pPr>
            <a:r>
              <a:rPr lang="en-US" sz="6312" b="1" kern="0" spc="-126" dirty="0">
                <a:solidFill>
                  <a:srgbClr val="000000"/>
                </a:solidFill>
                <a:ea typeface="adonis-web" pitchFamily="34" charset="-122"/>
                <a:cs typeface="adonis-web" pitchFamily="34" charset="-120"/>
              </a:rPr>
              <a:t>Productive Writing Skills &amp; Test</a:t>
            </a:r>
            <a:endParaRPr lang="en-US" sz="6312" dirty="0"/>
          </a:p>
        </p:txBody>
      </p:sp>
      <p:sp>
        <p:nvSpPr>
          <p:cNvPr id="9" name="Shape 5"/>
          <p:cNvSpPr/>
          <p:nvPr/>
        </p:nvSpPr>
        <p:spPr>
          <a:xfrm>
            <a:off x="864037" y="6113502"/>
            <a:ext cx="394930" cy="394930"/>
          </a:xfrm>
          <a:prstGeom prst="roundRect">
            <a:avLst>
              <a:gd name="adj" fmla="val 23151155"/>
            </a:avLst>
          </a:prstGeom>
          <a:noFill/>
          <a:ln w="7620">
            <a:solidFill>
              <a:srgbClr val="FFFFFF"/>
            </a:solidFill>
            <a:prstDash val="solid"/>
          </a:ln>
        </p:spPr>
        <p:txBody>
          <a:bodyPr/>
          <a:lstStyle/>
          <a:p>
            <a:endParaRPr lang="en-GB"/>
          </a:p>
        </p:txBody>
      </p:sp>
      <p:pic>
        <p:nvPicPr>
          <p:cNvPr id="10" name="Image 2" descr="preencoded.png"/>
          <p:cNvPicPr>
            <a:picLocks noChangeAspect="1"/>
          </p:cNvPicPr>
          <p:nvPr/>
        </p:nvPicPr>
        <p:blipFill>
          <a:blip r:embed="rId5"/>
          <a:stretch>
            <a:fillRect/>
          </a:stretch>
        </p:blipFill>
        <p:spPr>
          <a:xfrm>
            <a:off x="4382155" y="4378529"/>
            <a:ext cx="379690" cy="379690"/>
          </a:xfrm>
          <a:prstGeom prst="rect">
            <a:avLst/>
          </a:prstGeom>
        </p:spPr>
      </p:pic>
      <p:sp>
        <p:nvSpPr>
          <p:cNvPr id="11" name="Text 6"/>
          <p:cNvSpPr/>
          <p:nvPr/>
        </p:nvSpPr>
        <p:spPr>
          <a:xfrm>
            <a:off x="3610349" y="4944934"/>
            <a:ext cx="1924288" cy="970320"/>
          </a:xfrm>
          <a:prstGeom prst="rect">
            <a:avLst/>
          </a:prstGeom>
          <a:noFill/>
          <a:ln/>
        </p:spPr>
        <p:txBody>
          <a:bodyPr wrap="none" rtlCol="0" anchor="t"/>
          <a:lstStyle/>
          <a:p>
            <a:pPr marL="0" indent="0" algn="ctr">
              <a:lnSpc>
                <a:spcPts val="3402"/>
              </a:lnSpc>
              <a:buNone/>
            </a:pPr>
            <a:r>
              <a:rPr lang="en-US" kern="0" spc="-39" dirty="0">
                <a:solidFill>
                  <a:srgbClr val="272525"/>
                </a:solidFill>
                <a:ea typeface="Source Sans Pro" pitchFamily="34" charset="-122"/>
                <a:cs typeface="Source Sans Pro" pitchFamily="34" charset="-120"/>
              </a:rPr>
              <a:t>Thank you! </a:t>
            </a:r>
          </a:p>
          <a:p>
            <a:pPr marL="0" indent="0" algn="ctr">
              <a:lnSpc>
                <a:spcPts val="3402"/>
              </a:lnSpc>
              <a:buNone/>
            </a:pPr>
            <a:r>
              <a:rPr lang="en-US" kern="0" spc="-39" dirty="0" err="1">
                <a:solidFill>
                  <a:srgbClr val="272525"/>
                </a:solidFill>
                <a:ea typeface="Source Sans Pro" pitchFamily="34" charset="-122"/>
                <a:cs typeface="Source Sans Pro" pitchFamily="34" charset="-120"/>
              </a:rPr>
              <a:t>Seanan</a:t>
            </a:r>
            <a:endParaRPr lang="en-US" dirty="0"/>
          </a:p>
        </p:txBody>
      </p:sp>
      <p:sp>
        <p:nvSpPr>
          <p:cNvPr id="8" name="TextBox 7">
            <a:extLst>
              <a:ext uri="{FF2B5EF4-FFF2-40B4-BE49-F238E27FC236}">
                <a16:creationId xmlns:a16="http://schemas.microsoft.com/office/drawing/2014/main" id="{E4E24A19-2003-4CD4-98BD-62CE563D7695}"/>
              </a:ext>
            </a:extLst>
          </p:cNvPr>
          <p:cNvSpPr txBox="1"/>
          <p:nvPr/>
        </p:nvSpPr>
        <p:spPr>
          <a:xfrm>
            <a:off x="2747825" y="6438558"/>
            <a:ext cx="3648350" cy="369332"/>
          </a:xfrm>
          <a:prstGeom prst="rect">
            <a:avLst/>
          </a:prstGeom>
          <a:noFill/>
        </p:spPr>
        <p:txBody>
          <a:bodyPr wrap="square" rtlCol="0">
            <a:spAutoFit/>
          </a:bodyPr>
          <a:lstStyle/>
          <a:p>
            <a:r>
              <a:rPr lang="en-US" sz="1800" kern="0" spc="-39" dirty="0">
                <a:solidFill>
                  <a:srgbClr val="272525"/>
                </a:solidFill>
                <a:latin typeface="Source Sans Pro" pitchFamily="34" charset="0"/>
                <a:ea typeface="Source Sans Pro" pitchFamily="34" charset="-122"/>
                <a:cs typeface="Source Sans Pro" pitchFamily="34" charset="-120"/>
              </a:rPr>
              <a:t>Oh, can you fill out an Exit Ticket? </a:t>
            </a:r>
            <a:r>
              <a:rPr lang="en-US" sz="1800" kern="0" spc="-39" dirty="0">
                <a:solidFill>
                  <a:srgbClr val="FFC000"/>
                </a:solidFill>
                <a:latin typeface="Source Sans Pro" pitchFamily="34" charset="0"/>
                <a:ea typeface="Source Sans Pro" pitchFamily="34" charset="-122"/>
                <a:cs typeface="Source Sans Pro" pitchFamily="34" charset="-120"/>
                <a:sym typeface="Wingdings" panose="05000000000000000000" pitchFamily="2" charset="2"/>
              </a:rPr>
              <a:t></a:t>
            </a:r>
            <a:endParaRPr lang="en-US" sz="1800" dirty="0">
              <a:solidFill>
                <a:srgbClr val="FFC000"/>
              </a:solidFill>
            </a:endParaRPr>
          </a:p>
        </p:txBody>
      </p:sp>
    </p:spTree>
    <p:extLst>
      <p:ext uri="{BB962C8B-B14F-4D97-AF65-F5344CB8AC3E}">
        <p14:creationId xmlns:p14="http://schemas.microsoft.com/office/powerpoint/2010/main" val="42623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oundRect">
            <a:avLst>
              <a:gd name="adj" fmla="val 2651"/>
            </a:avLst>
          </a:prstGeom>
          <a:solidFill>
            <a:srgbClr val="FFFFFF">
              <a:alpha val="85000"/>
            </a:srgbClr>
          </a:solidFill>
          <a:ln/>
        </p:spPr>
        <p:txBody>
          <a:bodyPr/>
          <a:lstStyle/>
          <a:p>
            <a:endParaRPr lang="en-GB"/>
          </a:p>
        </p:txBody>
      </p:sp>
      <p:sp>
        <p:nvSpPr>
          <p:cNvPr id="6" name="Text 2"/>
          <p:cNvSpPr/>
          <p:nvPr/>
        </p:nvSpPr>
        <p:spPr>
          <a:xfrm>
            <a:off x="1084064" y="667822"/>
            <a:ext cx="9767292" cy="712827"/>
          </a:xfrm>
          <a:prstGeom prst="rect">
            <a:avLst/>
          </a:prstGeom>
          <a:noFill/>
          <a:ln/>
        </p:spPr>
        <p:txBody>
          <a:bodyPr wrap="none" rtlCol="0" anchor="t"/>
          <a:lstStyle/>
          <a:p>
            <a:pPr marL="0" indent="0">
              <a:lnSpc>
                <a:spcPts val="5614"/>
              </a:lnSpc>
              <a:buNone/>
            </a:pPr>
            <a:r>
              <a:rPr lang="en-US" sz="4491" b="1" kern="0" spc="-90" dirty="0">
                <a:solidFill>
                  <a:srgbClr val="000000"/>
                </a:solidFill>
                <a:ea typeface="adonis-web" pitchFamily="34" charset="-122"/>
                <a:cs typeface="adonis-web" pitchFamily="34" charset="-120"/>
              </a:rPr>
              <a:t>Part 1: Discussing Writing in High School</a:t>
            </a:r>
            <a:endParaRPr lang="en-US" sz="4491" dirty="0"/>
          </a:p>
        </p:txBody>
      </p:sp>
      <p:pic>
        <p:nvPicPr>
          <p:cNvPr id="7" name="Image 2" descr="preencoded.png"/>
          <p:cNvPicPr>
            <a:picLocks noChangeAspect="1"/>
          </p:cNvPicPr>
          <p:nvPr/>
        </p:nvPicPr>
        <p:blipFill>
          <a:blip r:embed="rId5"/>
          <a:stretch>
            <a:fillRect/>
          </a:stretch>
        </p:blipFill>
        <p:spPr>
          <a:xfrm>
            <a:off x="1084064" y="1744147"/>
            <a:ext cx="1211937" cy="1939171"/>
          </a:xfrm>
          <a:prstGeom prst="rect">
            <a:avLst/>
          </a:prstGeom>
        </p:spPr>
      </p:pic>
      <p:sp>
        <p:nvSpPr>
          <p:cNvPr id="8" name="Text 3"/>
          <p:cNvSpPr/>
          <p:nvPr/>
        </p:nvSpPr>
        <p:spPr>
          <a:xfrm>
            <a:off x="2659499" y="1986439"/>
            <a:ext cx="2851666" cy="356354"/>
          </a:xfrm>
          <a:prstGeom prst="rect">
            <a:avLst/>
          </a:prstGeom>
          <a:noFill/>
          <a:ln/>
        </p:spPr>
        <p:txBody>
          <a:bodyPr wrap="none" rtlCol="0" anchor="t"/>
          <a:lstStyle/>
          <a:p>
            <a:pPr marL="0" indent="0" algn="l">
              <a:lnSpc>
                <a:spcPts val="2807"/>
              </a:lnSpc>
              <a:buNone/>
            </a:pPr>
            <a:r>
              <a:rPr lang="en-US" sz="2245" b="1" kern="0" spc="-45" dirty="0">
                <a:solidFill>
                  <a:srgbClr val="272525"/>
                </a:solidFill>
                <a:ea typeface="adonis-web" pitchFamily="34" charset="-122"/>
                <a:cs typeface="adonis-web" pitchFamily="34" charset="-120"/>
              </a:rPr>
              <a:t>Ask/Answer Questions</a:t>
            </a:r>
            <a:endParaRPr lang="en-US" sz="2245" dirty="0"/>
          </a:p>
        </p:txBody>
      </p:sp>
      <p:sp>
        <p:nvSpPr>
          <p:cNvPr id="9" name="Text 4"/>
          <p:cNvSpPr/>
          <p:nvPr/>
        </p:nvSpPr>
        <p:spPr>
          <a:xfrm>
            <a:off x="2659499" y="2488168"/>
            <a:ext cx="10886718" cy="775573"/>
          </a:xfrm>
          <a:prstGeom prst="rect">
            <a:avLst/>
          </a:prstGeom>
          <a:noFill/>
          <a:ln/>
        </p:spPr>
        <p:txBody>
          <a:bodyPr wrap="square" rtlCol="0" anchor="t"/>
          <a:lstStyle/>
          <a:p>
            <a:pPr marL="0" indent="0" algn="l">
              <a:lnSpc>
                <a:spcPts val="3054"/>
              </a:lnSpc>
              <a:buNone/>
            </a:pPr>
            <a:r>
              <a:rPr lang="en-US" sz="1909" kern="0" spc="-38" dirty="0">
                <a:solidFill>
                  <a:srgbClr val="272525"/>
                </a:solidFill>
                <a:ea typeface="Source Sans Pro" pitchFamily="34" charset="-122"/>
                <a:cs typeface="Source Sans Pro" pitchFamily="34" charset="-120"/>
              </a:rPr>
              <a:t>Engage in a group discussion, asking and answering questions about teaching writing in the high school classroom.</a:t>
            </a:r>
            <a:endParaRPr lang="en-US" sz="1909" dirty="0"/>
          </a:p>
        </p:txBody>
      </p:sp>
      <p:pic>
        <p:nvPicPr>
          <p:cNvPr id="10" name="Image 3" descr="preencoded.png"/>
          <p:cNvPicPr>
            <a:picLocks noChangeAspect="1"/>
          </p:cNvPicPr>
          <p:nvPr/>
        </p:nvPicPr>
        <p:blipFill>
          <a:blip r:embed="rId6"/>
          <a:stretch>
            <a:fillRect/>
          </a:stretch>
        </p:blipFill>
        <p:spPr>
          <a:xfrm>
            <a:off x="1084064" y="3683317"/>
            <a:ext cx="1211937" cy="1939171"/>
          </a:xfrm>
          <a:prstGeom prst="rect">
            <a:avLst/>
          </a:prstGeom>
        </p:spPr>
      </p:pic>
      <p:sp>
        <p:nvSpPr>
          <p:cNvPr id="11" name="Text 5"/>
          <p:cNvSpPr/>
          <p:nvPr/>
        </p:nvSpPr>
        <p:spPr>
          <a:xfrm>
            <a:off x="2659499" y="3925610"/>
            <a:ext cx="3220283" cy="356354"/>
          </a:xfrm>
          <a:prstGeom prst="rect">
            <a:avLst/>
          </a:prstGeom>
          <a:noFill/>
          <a:ln/>
        </p:spPr>
        <p:txBody>
          <a:bodyPr wrap="none" rtlCol="0" anchor="t"/>
          <a:lstStyle/>
          <a:p>
            <a:pPr marL="0" indent="0" algn="l">
              <a:lnSpc>
                <a:spcPts val="2807"/>
              </a:lnSpc>
              <a:buNone/>
            </a:pPr>
            <a:r>
              <a:rPr lang="en-US" sz="2245" b="1" kern="0" spc="-45" dirty="0">
                <a:solidFill>
                  <a:srgbClr val="272525"/>
                </a:solidFill>
                <a:ea typeface="adonis-web" pitchFamily="34" charset="-122"/>
                <a:cs typeface="adonis-web" pitchFamily="34" charset="-120"/>
              </a:rPr>
              <a:t>Write Feedback on a Poster</a:t>
            </a:r>
            <a:endParaRPr lang="en-US" sz="2245" dirty="0"/>
          </a:p>
        </p:txBody>
      </p:sp>
      <p:sp>
        <p:nvSpPr>
          <p:cNvPr id="12" name="Text 6"/>
          <p:cNvSpPr/>
          <p:nvPr/>
        </p:nvSpPr>
        <p:spPr>
          <a:xfrm>
            <a:off x="2659499" y="4427339"/>
            <a:ext cx="10886718" cy="387787"/>
          </a:xfrm>
          <a:prstGeom prst="rect">
            <a:avLst/>
          </a:prstGeom>
          <a:noFill/>
          <a:ln/>
        </p:spPr>
        <p:txBody>
          <a:bodyPr wrap="none" rtlCol="0" anchor="t"/>
          <a:lstStyle/>
          <a:p>
            <a:pPr marL="0" indent="0" algn="l">
              <a:lnSpc>
                <a:spcPts val="3054"/>
              </a:lnSpc>
              <a:buNone/>
            </a:pPr>
            <a:r>
              <a:rPr lang="en-US" sz="1909" kern="0" spc="-38" dirty="0">
                <a:solidFill>
                  <a:srgbClr val="272525"/>
                </a:solidFill>
                <a:ea typeface="Source Sans Pro" pitchFamily="34" charset="-122"/>
                <a:cs typeface="Source Sans Pro" pitchFamily="34" charset="-120"/>
              </a:rPr>
              <a:t>Work together to create a poster summarizing key insights and strategies from the discussion.</a:t>
            </a:r>
            <a:endParaRPr lang="en-US" sz="1909" dirty="0"/>
          </a:p>
        </p:txBody>
      </p:sp>
      <p:pic>
        <p:nvPicPr>
          <p:cNvPr id="13" name="Image 4" descr="preencoded.png"/>
          <p:cNvPicPr>
            <a:picLocks noChangeAspect="1"/>
          </p:cNvPicPr>
          <p:nvPr/>
        </p:nvPicPr>
        <p:blipFill>
          <a:blip r:embed="rId7"/>
          <a:stretch>
            <a:fillRect/>
          </a:stretch>
        </p:blipFill>
        <p:spPr>
          <a:xfrm>
            <a:off x="1084064" y="5622488"/>
            <a:ext cx="1211937" cy="1939171"/>
          </a:xfrm>
          <a:prstGeom prst="rect">
            <a:avLst/>
          </a:prstGeom>
        </p:spPr>
      </p:pic>
      <p:sp>
        <p:nvSpPr>
          <p:cNvPr id="14" name="Text 7"/>
          <p:cNvSpPr/>
          <p:nvPr/>
        </p:nvSpPr>
        <p:spPr>
          <a:xfrm>
            <a:off x="2659499" y="5864781"/>
            <a:ext cx="2851666" cy="356354"/>
          </a:xfrm>
          <a:prstGeom prst="rect">
            <a:avLst/>
          </a:prstGeom>
          <a:noFill/>
          <a:ln/>
        </p:spPr>
        <p:txBody>
          <a:bodyPr wrap="none" rtlCol="0" anchor="t"/>
          <a:lstStyle/>
          <a:p>
            <a:pPr marL="0" indent="0" algn="l">
              <a:lnSpc>
                <a:spcPts val="2807"/>
              </a:lnSpc>
              <a:buNone/>
            </a:pPr>
            <a:r>
              <a:rPr lang="en-US" sz="2245" b="1" kern="0" spc="-45" dirty="0">
                <a:solidFill>
                  <a:srgbClr val="272525"/>
                </a:solidFill>
                <a:ea typeface="adonis-web" pitchFamily="34" charset="-122"/>
                <a:cs typeface="adonis-web" pitchFamily="34" charset="-120"/>
              </a:rPr>
              <a:t>Present Your Poster</a:t>
            </a:r>
            <a:endParaRPr lang="en-US" sz="2245" dirty="0"/>
          </a:p>
        </p:txBody>
      </p:sp>
      <p:sp>
        <p:nvSpPr>
          <p:cNvPr id="15" name="Text 8"/>
          <p:cNvSpPr/>
          <p:nvPr/>
        </p:nvSpPr>
        <p:spPr>
          <a:xfrm>
            <a:off x="2659499" y="6366510"/>
            <a:ext cx="10886718" cy="387787"/>
          </a:xfrm>
          <a:prstGeom prst="rect">
            <a:avLst/>
          </a:prstGeom>
          <a:noFill/>
          <a:ln/>
        </p:spPr>
        <p:txBody>
          <a:bodyPr wrap="none" rtlCol="0" anchor="t"/>
          <a:lstStyle/>
          <a:p>
            <a:pPr marL="0" indent="0" algn="l">
              <a:lnSpc>
                <a:spcPts val="3054"/>
              </a:lnSpc>
              <a:buNone/>
            </a:pPr>
            <a:r>
              <a:rPr lang="en-US" sz="1909" kern="0" spc="-38" dirty="0">
                <a:solidFill>
                  <a:srgbClr val="272525"/>
                </a:solidFill>
                <a:ea typeface="Source Sans Pro" pitchFamily="34" charset="-122"/>
                <a:cs typeface="Source Sans Pro" pitchFamily="34" charset="-120"/>
              </a:rPr>
              <a:t>Share your poster with the class, highlighting the most important points about high school writing instruction.</a:t>
            </a:r>
            <a:endParaRPr lang="en-US" sz="1909"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810816"/>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Introductions</a:t>
            </a:r>
            <a:endParaRPr lang="en-US" sz="4574" dirty="0"/>
          </a:p>
        </p:txBody>
      </p:sp>
      <p:sp>
        <p:nvSpPr>
          <p:cNvPr id="5" name="Shape 2"/>
          <p:cNvSpPr/>
          <p:nvPr/>
        </p:nvSpPr>
        <p:spPr>
          <a:xfrm>
            <a:off x="7290435" y="2030611"/>
            <a:ext cx="49292" cy="4320302"/>
          </a:xfrm>
          <a:prstGeom prst="roundRect">
            <a:avLst>
              <a:gd name="adj" fmla="val 225391"/>
            </a:avLst>
          </a:prstGeom>
          <a:solidFill>
            <a:srgbClr val="D6BADD"/>
          </a:solidFill>
          <a:ln/>
        </p:spPr>
        <p:txBody>
          <a:bodyPr/>
          <a:lstStyle/>
          <a:p>
            <a:endParaRPr lang="en-GB"/>
          </a:p>
        </p:txBody>
      </p:sp>
      <p:sp>
        <p:nvSpPr>
          <p:cNvPr id="6" name="Shape 3"/>
          <p:cNvSpPr/>
          <p:nvPr/>
        </p:nvSpPr>
        <p:spPr>
          <a:xfrm>
            <a:off x="6173331" y="2561273"/>
            <a:ext cx="864037" cy="49292"/>
          </a:xfrm>
          <a:prstGeom prst="roundRect">
            <a:avLst>
              <a:gd name="adj" fmla="val 225391"/>
            </a:avLst>
          </a:prstGeom>
          <a:solidFill>
            <a:srgbClr val="D6BADD"/>
          </a:solidFill>
          <a:ln/>
        </p:spPr>
        <p:txBody>
          <a:bodyPr/>
          <a:lstStyle/>
          <a:p>
            <a:endParaRPr lang="en-GB"/>
          </a:p>
        </p:txBody>
      </p:sp>
      <p:sp>
        <p:nvSpPr>
          <p:cNvPr id="7" name="Shape 4"/>
          <p:cNvSpPr/>
          <p:nvPr/>
        </p:nvSpPr>
        <p:spPr>
          <a:xfrm>
            <a:off x="7037368" y="2308265"/>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8" name="Text 5"/>
          <p:cNvSpPr/>
          <p:nvPr/>
        </p:nvSpPr>
        <p:spPr>
          <a:xfrm>
            <a:off x="7219414" y="2411730"/>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cs typeface="adonis-web" pitchFamily="34" charset="-120"/>
              </a:rPr>
              <a:t>1</a:t>
            </a:r>
            <a:endParaRPr lang="en-US" sz="2744" dirty="0"/>
          </a:p>
        </p:txBody>
      </p:sp>
      <p:sp>
        <p:nvSpPr>
          <p:cNvPr id="9" name="Text 6"/>
          <p:cNvSpPr/>
          <p:nvPr/>
        </p:nvSpPr>
        <p:spPr>
          <a:xfrm>
            <a:off x="3052763" y="2277428"/>
            <a:ext cx="2904530" cy="363141"/>
          </a:xfrm>
          <a:prstGeom prst="rect">
            <a:avLst/>
          </a:prstGeom>
          <a:noFill/>
          <a:ln/>
        </p:spPr>
        <p:txBody>
          <a:bodyPr wrap="none" rtlCol="0" anchor="t"/>
          <a:lstStyle/>
          <a:p>
            <a:pPr marL="0" indent="0" algn="r">
              <a:lnSpc>
                <a:spcPts val="2859"/>
              </a:lnSpc>
              <a:buNone/>
            </a:pPr>
            <a:r>
              <a:rPr lang="en-US" sz="2287" b="1" kern="0" spc="-46" dirty="0">
                <a:solidFill>
                  <a:srgbClr val="272525"/>
                </a:solidFill>
                <a:ea typeface="adonis-web" pitchFamily="34" charset="-122"/>
                <a:cs typeface="adonis-web" pitchFamily="34" charset="-120"/>
              </a:rPr>
              <a:t>Introduce Yourself</a:t>
            </a:r>
            <a:endParaRPr lang="en-US" sz="2287" dirty="0"/>
          </a:p>
        </p:txBody>
      </p:sp>
      <p:sp>
        <p:nvSpPr>
          <p:cNvPr id="10" name="Shape 7"/>
          <p:cNvSpPr/>
          <p:nvPr/>
        </p:nvSpPr>
        <p:spPr>
          <a:xfrm>
            <a:off x="7592794" y="3795593"/>
            <a:ext cx="864037" cy="49292"/>
          </a:xfrm>
          <a:prstGeom prst="roundRect">
            <a:avLst>
              <a:gd name="adj" fmla="val 225391"/>
            </a:avLst>
          </a:prstGeom>
          <a:solidFill>
            <a:srgbClr val="D6BADD"/>
          </a:solidFill>
          <a:ln/>
        </p:spPr>
        <p:txBody>
          <a:bodyPr/>
          <a:lstStyle/>
          <a:p>
            <a:endParaRPr lang="en-GB"/>
          </a:p>
        </p:txBody>
      </p:sp>
      <p:sp>
        <p:nvSpPr>
          <p:cNvPr id="11" name="Shape 8"/>
          <p:cNvSpPr/>
          <p:nvPr/>
        </p:nvSpPr>
        <p:spPr>
          <a:xfrm>
            <a:off x="7037368" y="3542586"/>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2" name="Text 9"/>
          <p:cNvSpPr/>
          <p:nvPr/>
        </p:nvSpPr>
        <p:spPr>
          <a:xfrm>
            <a:off x="7219414" y="3646051"/>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cs typeface="adonis-web" pitchFamily="34" charset="-120"/>
              </a:rPr>
              <a:t>2</a:t>
            </a:r>
            <a:endParaRPr lang="en-US" sz="2744" dirty="0"/>
          </a:p>
        </p:txBody>
      </p:sp>
      <p:sp>
        <p:nvSpPr>
          <p:cNvPr id="13" name="Text 10"/>
          <p:cNvSpPr/>
          <p:nvPr/>
        </p:nvSpPr>
        <p:spPr>
          <a:xfrm>
            <a:off x="8672870" y="3511748"/>
            <a:ext cx="4442103" cy="363141"/>
          </a:xfrm>
          <a:prstGeom prst="rect">
            <a:avLst/>
          </a:prstGeom>
          <a:noFill/>
          <a:ln/>
        </p:spPr>
        <p:txBody>
          <a:bodyPr wrap="none" rtlCol="0" anchor="t"/>
          <a:lstStyle/>
          <a:p>
            <a:pPr marL="0" indent="0" algn="l">
              <a:lnSpc>
                <a:spcPts val="2859"/>
              </a:lnSpc>
              <a:buNone/>
            </a:pPr>
            <a:r>
              <a:rPr lang="en-US" sz="2287" b="1" kern="0" spc="-46" dirty="0">
                <a:solidFill>
                  <a:srgbClr val="272525"/>
                </a:solidFill>
                <a:ea typeface="adonis-web" pitchFamily="34" charset="-122"/>
                <a:cs typeface="adonis-web" pitchFamily="34" charset="-120"/>
              </a:rPr>
              <a:t>What Grades/Subjects do you teach?</a:t>
            </a:r>
            <a:endParaRPr lang="en-US" sz="2287" dirty="0"/>
          </a:p>
        </p:txBody>
      </p:sp>
      <p:sp>
        <p:nvSpPr>
          <p:cNvPr id="14" name="Shape 11"/>
          <p:cNvSpPr/>
          <p:nvPr/>
        </p:nvSpPr>
        <p:spPr>
          <a:xfrm>
            <a:off x="6173331" y="4906447"/>
            <a:ext cx="864037" cy="49292"/>
          </a:xfrm>
          <a:prstGeom prst="roundRect">
            <a:avLst>
              <a:gd name="adj" fmla="val 225391"/>
            </a:avLst>
          </a:prstGeom>
          <a:solidFill>
            <a:srgbClr val="D6BADD"/>
          </a:solidFill>
          <a:ln/>
        </p:spPr>
        <p:txBody>
          <a:bodyPr/>
          <a:lstStyle/>
          <a:p>
            <a:endParaRPr lang="en-GB"/>
          </a:p>
        </p:txBody>
      </p:sp>
      <p:sp>
        <p:nvSpPr>
          <p:cNvPr id="15" name="Shape 12"/>
          <p:cNvSpPr/>
          <p:nvPr/>
        </p:nvSpPr>
        <p:spPr>
          <a:xfrm>
            <a:off x="7037368" y="4653439"/>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6" name="Text 13"/>
          <p:cNvSpPr/>
          <p:nvPr/>
        </p:nvSpPr>
        <p:spPr>
          <a:xfrm>
            <a:off x="7219414" y="4756904"/>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cs typeface="adonis-web" pitchFamily="34" charset="-120"/>
              </a:rPr>
              <a:t>3</a:t>
            </a:r>
            <a:endParaRPr lang="en-US" sz="2744" dirty="0"/>
          </a:p>
        </p:txBody>
      </p:sp>
      <p:sp>
        <p:nvSpPr>
          <p:cNvPr id="17" name="Text 14"/>
          <p:cNvSpPr/>
          <p:nvPr/>
        </p:nvSpPr>
        <p:spPr>
          <a:xfrm>
            <a:off x="1584484" y="4622602"/>
            <a:ext cx="4372808" cy="363141"/>
          </a:xfrm>
          <a:prstGeom prst="rect">
            <a:avLst/>
          </a:prstGeom>
          <a:noFill/>
          <a:ln/>
        </p:spPr>
        <p:txBody>
          <a:bodyPr wrap="none" rtlCol="0" anchor="t"/>
          <a:lstStyle/>
          <a:p>
            <a:pPr marL="0" indent="0" algn="r">
              <a:lnSpc>
                <a:spcPts val="2859"/>
              </a:lnSpc>
              <a:buNone/>
            </a:pPr>
            <a:r>
              <a:rPr lang="en-US" sz="2287" b="1" kern="0" spc="-46" dirty="0">
                <a:solidFill>
                  <a:srgbClr val="272525"/>
                </a:solidFill>
                <a:ea typeface="adonis-web" pitchFamily="34" charset="-122"/>
                <a:cs typeface="adonis-web" pitchFamily="34" charset="-120"/>
              </a:rPr>
              <a:t>How Long Have You Been Teaching?</a:t>
            </a:r>
            <a:endParaRPr lang="en-US" sz="2287" dirty="0"/>
          </a:p>
        </p:txBody>
      </p:sp>
      <p:sp>
        <p:nvSpPr>
          <p:cNvPr id="18" name="Text 15"/>
          <p:cNvSpPr/>
          <p:nvPr/>
        </p:nvSpPr>
        <p:spPr>
          <a:xfrm>
            <a:off x="968693" y="6628567"/>
            <a:ext cx="12692896" cy="79009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Take a moment to briefly introduce yourself to the group. Share what grade(s) and subject(s) you teach, as well as how long you've been teaching.</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par>
                                <p:cTn id="39" presetID="10" presetClass="entr" presetSubtype="0" fill="hold"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6" grpId="0" animBg="1"/>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2320290"/>
            <a:ext cx="5809059"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Content and Methods</a:t>
            </a:r>
            <a:endParaRPr lang="en-US" sz="4574" dirty="0"/>
          </a:p>
        </p:txBody>
      </p:sp>
      <p:sp>
        <p:nvSpPr>
          <p:cNvPr id="5" name="Shape 2"/>
          <p:cNvSpPr/>
          <p:nvPr/>
        </p:nvSpPr>
        <p:spPr>
          <a:xfrm>
            <a:off x="951190" y="3773566"/>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6" name="Text 3"/>
          <p:cNvSpPr/>
          <p:nvPr/>
        </p:nvSpPr>
        <p:spPr>
          <a:xfrm>
            <a:off x="1150739" y="3921204"/>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cs typeface="adonis-web" pitchFamily="34" charset="-120"/>
              </a:rPr>
              <a:t>1</a:t>
            </a:r>
            <a:endParaRPr lang="en-US" sz="2744" dirty="0"/>
          </a:p>
        </p:txBody>
      </p:sp>
      <p:sp>
        <p:nvSpPr>
          <p:cNvPr id="7" name="Text 4"/>
          <p:cNvSpPr/>
          <p:nvPr/>
        </p:nvSpPr>
        <p:spPr>
          <a:xfrm>
            <a:off x="1770936" y="3817739"/>
            <a:ext cx="2982397" cy="363141"/>
          </a:xfrm>
          <a:prstGeom prst="rect">
            <a:avLst/>
          </a:prstGeom>
          <a:noFill/>
          <a:ln/>
        </p:spPr>
        <p:txBody>
          <a:bodyPr wrap="non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Writing in the Classroom</a:t>
            </a:r>
            <a:endParaRPr lang="en-US" sz="2287" dirty="0"/>
          </a:p>
        </p:txBody>
      </p:sp>
      <p:sp>
        <p:nvSpPr>
          <p:cNvPr id="8" name="Text 5"/>
          <p:cNvSpPr/>
          <p:nvPr/>
        </p:nvSpPr>
        <p:spPr>
          <a:xfrm>
            <a:off x="1770936" y="4328993"/>
            <a:ext cx="3264218" cy="1830802"/>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Do you cover writing in your high school classes? How do you structure your writing lessons?</a:t>
            </a:r>
            <a:endParaRPr lang="en-US" sz="1944" dirty="0"/>
          </a:p>
        </p:txBody>
      </p:sp>
      <p:sp>
        <p:nvSpPr>
          <p:cNvPr id="9" name="Shape 6"/>
          <p:cNvSpPr/>
          <p:nvPr/>
        </p:nvSpPr>
        <p:spPr>
          <a:xfrm>
            <a:off x="5281970" y="3817739"/>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0" name="Text 7"/>
          <p:cNvSpPr/>
          <p:nvPr/>
        </p:nvSpPr>
        <p:spPr>
          <a:xfrm>
            <a:off x="5464016" y="3921204"/>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cs typeface="adonis-web" pitchFamily="34" charset="-120"/>
              </a:rPr>
              <a:t>2</a:t>
            </a:r>
            <a:endParaRPr lang="en-US" sz="2744" dirty="0"/>
          </a:p>
        </p:txBody>
      </p:sp>
      <p:sp>
        <p:nvSpPr>
          <p:cNvPr id="11" name="Text 8"/>
          <p:cNvSpPr/>
          <p:nvPr/>
        </p:nvSpPr>
        <p:spPr>
          <a:xfrm>
            <a:off x="6084213" y="3817739"/>
            <a:ext cx="3099435" cy="363141"/>
          </a:xfrm>
          <a:prstGeom prst="rect">
            <a:avLst/>
          </a:prstGeom>
          <a:noFill/>
          <a:ln/>
        </p:spPr>
        <p:txBody>
          <a:bodyPr wrap="non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Writing Skills Focused On</a:t>
            </a:r>
            <a:endParaRPr lang="en-US" sz="2287" dirty="0"/>
          </a:p>
        </p:txBody>
      </p:sp>
      <p:sp>
        <p:nvSpPr>
          <p:cNvPr id="12" name="Text 9"/>
          <p:cNvSpPr/>
          <p:nvPr/>
        </p:nvSpPr>
        <p:spPr>
          <a:xfrm>
            <a:off x="6084213" y="4328993"/>
            <a:ext cx="3264218" cy="1580198"/>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What specific writing skills do you emphasize with your students (e.g., narratives, descriptive writing, essays)?</a:t>
            </a:r>
            <a:endParaRPr lang="en-US" sz="1944" dirty="0"/>
          </a:p>
        </p:txBody>
      </p:sp>
      <p:sp>
        <p:nvSpPr>
          <p:cNvPr id="13" name="Shape 10"/>
          <p:cNvSpPr/>
          <p:nvPr/>
        </p:nvSpPr>
        <p:spPr>
          <a:xfrm>
            <a:off x="9595247" y="3817739"/>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4" name="Text 11"/>
          <p:cNvSpPr/>
          <p:nvPr/>
        </p:nvSpPr>
        <p:spPr>
          <a:xfrm>
            <a:off x="9777293" y="3921204"/>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cs typeface="adonis-web" pitchFamily="34" charset="-120"/>
              </a:rPr>
              <a:t>3</a:t>
            </a:r>
            <a:endParaRPr lang="en-US" sz="2744" dirty="0"/>
          </a:p>
        </p:txBody>
      </p:sp>
      <p:sp>
        <p:nvSpPr>
          <p:cNvPr id="15" name="Text 12"/>
          <p:cNvSpPr/>
          <p:nvPr/>
        </p:nvSpPr>
        <p:spPr>
          <a:xfrm>
            <a:off x="10397490" y="3817739"/>
            <a:ext cx="3264218" cy="726281"/>
          </a:xfrm>
          <a:prstGeom prst="rect">
            <a:avLst/>
          </a:prstGeom>
          <a:noFill/>
          <a:ln/>
        </p:spPr>
        <p:txBody>
          <a:bodyPr wrap="squar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Writing Formats and Genres</a:t>
            </a:r>
            <a:endParaRPr lang="en-US" sz="2287" dirty="0"/>
          </a:p>
        </p:txBody>
      </p:sp>
      <p:sp>
        <p:nvSpPr>
          <p:cNvPr id="16" name="Text 13"/>
          <p:cNvSpPr/>
          <p:nvPr/>
        </p:nvSpPr>
        <p:spPr>
          <a:xfrm>
            <a:off x="10397490" y="4692134"/>
            <a:ext cx="3264218" cy="1185148"/>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Are there any particular writing formats or genres that you focus on in your instruction?</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2378988"/>
            <a:ext cx="8468439"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Challenges and Effective Strategies</a:t>
            </a:r>
            <a:endParaRPr lang="en-US" sz="4574" dirty="0"/>
          </a:p>
        </p:txBody>
      </p:sp>
      <p:sp>
        <p:nvSpPr>
          <p:cNvPr id="5" name="Shape 2"/>
          <p:cNvSpPr/>
          <p:nvPr/>
        </p:nvSpPr>
        <p:spPr>
          <a:xfrm>
            <a:off x="968693" y="3876437"/>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6" name="Text 3"/>
          <p:cNvSpPr/>
          <p:nvPr/>
        </p:nvSpPr>
        <p:spPr>
          <a:xfrm>
            <a:off x="1150739" y="3979902"/>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cs typeface="adonis-web" pitchFamily="34" charset="-120"/>
              </a:rPr>
              <a:t>4</a:t>
            </a:r>
            <a:endParaRPr lang="en-US" sz="2744" dirty="0"/>
          </a:p>
        </p:txBody>
      </p:sp>
      <p:sp>
        <p:nvSpPr>
          <p:cNvPr id="7" name="Text 4"/>
          <p:cNvSpPr/>
          <p:nvPr/>
        </p:nvSpPr>
        <p:spPr>
          <a:xfrm>
            <a:off x="1770936" y="3876437"/>
            <a:ext cx="2904530" cy="363141"/>
          </a:xfrm>
          <a:prstGeom prst="rect">
            <a:avLst/>
          </a:prstGeom>
          <a:noFill/>
          <a:ln/>
        </p:spPr>
        <p:txBody>
          <a:bodyPr wrap="non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Challenges</a:t>
            </a:r>
            <a:endParaRPr lang="en-US" sz="2287" dirty="0"/>
          </a:p>
        </p:txBody>
      </p:sp>
      <p:sp>
        <p:nvSpPr>
          <p:cNvPr id="8" name="Text 5"/>
          <p:cNvSpPr/>
          <p:nvPr/>
        </p:nvSpPr>
        <p:spPr>
          <a:xfrm>
            <a:off x="1770936" y="4387691"/>
            <a:ext cx="5420797" cy="79009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What are some challenges you face when teaching English writing to high school students?</a:t>
            </a:r>
            <a:endParaRPr lang="en-US" sz="1944" dirty="0"/>
          </a:p>
        </p:txBody>
      </p:sp>
      <p:sp>
        <p:nvSpPr>
          <p:cNvPr id="9" name="Shape 6"/>
          <p:cNvSpPr/>
          <p:nvPr/>
        </p:nvSpPr>
        <p:spPr>
          <a:xfrm>
            <a:off x="7438549" y="3876437"/>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0" name="Text 7"/>
          <p:cNvSpPr/>
          <p:nvPr/>
        </p:nvSpPr>
        <p:spPr>
          <a:xfrm>
            <a:off x="7620595" y="3979902"/>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rPr>
              <a:t>5</a:t>
            </a:r>
            <a:endParaRPr lang="en-US" sz="2744" dirty="0"/>
          </a:p>
        </p:txBody>
      </p:sp>
      <p:sp>
        <p:nvSpPr>
          <p:cNvPr id="11" name="Text 8"/>
          <p:cNvSpPr/>
          <p:nvPr/>
        </p:nvSpPr>
        <p:spPr>
          <a:xfrm>
            <a:off x="8240792" y="3876437"/>
            <a:ext cx="2904530" cy="363141"/>
          </a:xfrm>
          <a:prstGeom prst="rect">
            <a:avLst/>
          </a:prstGeom>
          <a:noFill/>
          <a:ln/>
        </p:spPr>
        <p:txBody>
          <a:bodyPr wrap="non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Effective Strategies</a:t>
            </a:r>
            <a:endParaRPr lang="en-US" sz="2287" dirty="0"/>
          </a:p>
        </p:txBody>
      </p:sp>
      <p:sp>
        <p:nvSpPr>
          <p:cNvPr id="12" name="Text 9"/>
          <p:cNvSpPr/>
          <p:nvPr/>
        </p:nvSpPr>
        <p:spPr>
          <a:xfrm>
            <a:off x="8240792" y="4387691"/>
            <a:ext cx="5420797" cy="79009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Can you share any strategies or techniques that have worked well in improving your students' writing skills?</a:t>
            </a:r>
            <a:endParaRPr lang="en-US" sz="1944" dirty="0"/>
          </a:p>
        </p:txBody>
      </p:sp>
      <p:sp>
        <p:nvSpPr>
          <p:cNvPr id="13" name="Text 10"/>
          <p:cNvSpPr/>
          <p:nvPr/>
        </p:nvSpPr>
        <p:spPr>
          <a:xfrm>
            <a:off x="968693" y="5455444"/>
            <a:ext cx="12692896" cy="395049"/>
          </a:xfrm>
          <a:prstGeom prst="rect">
            <a:avLst/>
          </a:prstGeom>
          <a:noFill/>
          <a:ln/>
        </p:spPr>
        <p:txBody>
          <a:bodyPr wrap="none" rtlCol="0" anchor="t"/>
          <a:lstStyle/>
          <a:p>
            <a:pPr marL="0" indent="0">
              <a:lnSpc>
                <a:spcPts val="3110"/>
              </a:lnSpc>
              <a:buNone/>
            </a:pP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2378988"/>
            <a:ext cx="6242328"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Assessment and Feedback</a:t>
            </a:r>
            <a:endParaRPr lang="en-US" sz="4574" dirty="0"/>
          </a:p>
        </p:txBody>
      </p:sp>
      <p:sp>
        <p:nvSpPr>
          <p:cNvPr id="5" name="Shape 2"/>
          <p:cNvSpPr/>
          <p:nvPr/>
        </p:nvSpPr>
        <p:spPr>
          <a:xfrm>
            <a:off x="968693" y="3876437"/>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6" name="Text 3"/>
          <p:cNvSpPr/>
          <p:nvPr/>
        </p:nvSpPr>
        <p:spPr>
          <a:xfrm>
            <a:off x="1150739" y="3979902"/>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rPr>
              <a:t>6</a:t>
            </a:r>
            <a:endParaRPr lang="en-US" sz="2744" dirty="0"/>
          </a:p>
        </p:txBody>
      </p:sp>
      <p:sp>
        <p:nvSpPr>
          <p:cNvPr id="7" name="Text 4"/>
          <p:cNvSpPr/>
          <p:nvPr/>
        </p:nvSpPr>
        <p:spPr>
          <a:xfrm>
            <a:off x="1770936" y="3876437"/>
            <a:ext cx="2904530" cy="363141"/>
          </a:xfrm>
          <a:prstGeom prst="rect">
            <a:avLst/>
          </a:prstGeom>
          <a:noFill/>
          <a:ln/>
        </p:spPr>
        <p:txBody>
          <a:bodyPr wrap="non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Evaluate Criteria</a:t>
            </a:r>
            <a:endParaRPr lang="en-US" sz="2287" dirty="0"/>
          </a:p>
        </p:txBody>
      </p:sp>
      <p:sp>
        <p:nvSpPr>
          <p:cNvPr id="8" name="Text 5"/>
          <p:cNvSpPr/>
          <p:nvPr/>
        </p:nvSpPr>
        <p:spPr>
          <a:xfrm>
            <a:off x="1770936" y="4387691"/>
            <a:ext cx="5420797" cy="79009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What criteria do you use to evaluate writing proficiency?</a:t>
            </a:r>
            <a:endParaRPr lang="en-US" sz="1944" dirty="0"/>
          </a:p>
        </p:txBody>
      </p:sp>
      <p:sp>
        <p:nvSpPr>
          <p:cNvPr id="9" name="Shape 6"/>
          <p:cNvSpPr/>
          <p:nvPr/>
        </p:nvSpPr>
        <p:spPr>
          <a:xfrm>
            <a:off x="7438549" y="3876437"/>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0" name="Text 7"/>
          <p:cNvSpPr/>
          <p:nvPr/>
        </p:nvSpPr>
        <p:spPr>
          <a:xfrm>
            <a:off x="7620595" y="3979902"/>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rPr>
              <a:t>7</a:t>
            </a:r>
            <a:endParaRPr lang="en-US" sz="2744" dirty="0"/>
          </a:p>
        </p:txBody>
      </p:sp>
      <p:sp>
        <p:nvSpPr>
          <p:cNvPr id="11" name="Text 8"/>
          <p:cNvSpPr/>
          <p:nvPr/>
        </p:nvSpPr>
        <p:spPr>
          <a:xfrm>
            <a:off x="8240792" y="3876437"/>
            <a:ext cx="2904530" cy="363141"/>
          </a:xfrm>
          <a:prstGeom prst="rect">
            <a:avLst/>
          </a:prstGeom>
          <a:noFill/>
          <a:ln/>
        </p:spPr>
        <p:txBody>
          <a:bodyPr wrap="non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Provide Feedback</a:t>
            </a:r>
            <a:endParaRPr lang="en-US" sz="2287" dirty="0"/>
          </a:p>
        </p:txBody>
      </p:sp>
      <p:sp>
        <p:nvSpPr>
          <p:cNvPr id="12" name="Text 9"/>
          <p:cNvSpPr/>
          <p:nvPr/>
        </p:nvSpPr>
        <p:spPr>
          <a:xfrm>
            <a:off x="8240792" y="4387691"/>
            <a:ext cx="5420797" cy="79009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How do you assess and provide feedback on students' writing assignments?</a:t>
            </a:r>
            <a:endParaRPr lang="en-US" sz="1944" dirty="0"/>
          </a:p>
        </p:txBody>
      </p:sp>
      <p:sp>
        <p:nvSpPr>
          <p:cNvPr id="13" name="Text 10"/>
          <p:cNvSpPr/>
          <p:nvPr/>
        </p:nvSpPr>
        <p:spPr>
          <a:xfrm>
            <a:off x="968693" y="5455444"/>
            <a:ext cx="12692896" cy="395049"/>
          </a:xfrm>
          <a:prstGeom prst="rect">
            <a:avLst/>
          </a:prstGeom>
          <a:noFill/>
          <a:ln/>
        </p:spPr>
        <p:txBody>
          <a:bodyPr wrap="none" rtlCol="0" anchor="t"/>
          <a:lstStyle/>
          <a:p>
            <a:pPr marL="0" indent="0">
              <a:lnSpc>
                <a:spcPts val="3110"/>
              </a:lnSpc>
              <a:buNone/>
            </a:pP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sp>
        <p:nvSpPr>
          <p:cNvPr id="4" name="Text 1"/>
          <p:cNvSpPr/>
          <p:nvPr/>
        </p:nvSpPr>
        <p:spPr>
          <a:xfrm>
            <a:off x="968693" y="2181463"/>
            <a:ext cx="8811697"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Student Engagement and Motivation</a:t>
            </a:r>
            <a:endParaRPr lang="en-US" sz="4574" dirty="0"/>
          </a:p>
        </p:txBody>
      </p:sp>
      <p:sp>
        <p:nvSpPr>
          <p:cNvPr id="5" name="Shape 2"/>
          <p:cNvSpPr/>
          <p:nvPr/>
        </p:nvSpPr>
        <p:spPr>
          <a:xfrm>
            <a:off x="968693" y="3678912"/>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6" name="Text 3"/>
          <p:cNvSpPr/>
          <p:nvPr/>
        </p:nvSpPr>
        <p:spPr>
          <a:xfrm>
            <a:off x="1150739" y="3782378"/>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rPr>
              <a:t>8</a:t>
            </a:r>
            <a:endParaRPr lang="en-US" sz="2744" dirty="0"/>
          </a:p>
        </p:txBody>
      </p:sp>
      <p:sp>
        <p:nvSpPr>
          <p:cNvPr id="7" name="Text 4"/>
          <p:cNvSpPr/>
          <p:nvPr/>
        </p:nvSpPr>
        <p:spPr>
          <a:xfrm>
            <a:off x="1770936" y="3678912"/>
            <a:ext cx="3385661" cy="363141"/>
          </a:xfrm>
          <a:prstGeom prst="rect">
            <a:avLst/>
          </a:prstGeom>
          <a:noFill/>
          <a:ln/>
        </p:spPr>
        <p:txBody>
          <a:bodyPr wrap="non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Engagement and Motivation</a:t>
            </a:r>
            <a:endParaRPr lang="en-US" sz="2287" dirty="0"/>
          </a:p>
        </p:txBody>
      </p:sp>
      <p:sp>
        <p:nvSpPr>
          <p:cNvPr id="8" name="Text 5"/>
          <p:cNvSpPr/>
          <p:nvPr/>
        </p:nvSpPr>
        <p:spPr>
          <a:xfrm>
            <a:off x="1770936" y="4190167"/>
            <a:ext cx="5420797" cy="79009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How do you keep students engaged and motivated during writing lessons?</a:t>
            </a:r>
            <a:endParaRPr lang="en-US" sz="1944" dirty="0"/>
          </a:p>
        </p:txBody>
      </p:sp>
      <p:sp>
        <p:nvSpPr>
          <p:cNvPr id="9" name="Shape 6"/>
          <p:cNvSpPr/>
          <p:nvPr/>
        </p:nvSpPr>
        <p:spPr>
          <a:xfrm>
            <a:off x="7438549" y="3678912"/>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0" name="Text 7"/>
          <p:cNvSpPr/>
          <p:nvPr/>
        </p:nvSpPr>
        <p:spPr>
          <a:xfrm>
            <a:off x="7620595" y="3782378"/>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rPr>
              <a:t>9</a:t>
            </a:r>
            <a:endParaRPr lang="en-US" sz="2744" dirty="0"/>
          </a:p>
        </p:txBody>
      </p:sp>
      <p:sp>
        <p:nvSpPr>
          <p:cNvPr id="11" name="Text 8"/>
          <p:cNvSpPr/>
          <p:nvPr/>
        </p:nvSpPr>
        <p:spPr>
          <a:xfrm>
            <a:off x="8240792" y="3678912"/>
            <a:ext cx="2904530" cy="363141"/>
          </a:xfrm>
          <a:prstGeom prst="rect">
            <a:avLst/>
          </a:prstGeom>
          <a:noFill/>
          <a:ln/>
        </p:spPr>
        <p:txBody>
          <a:bodyPr wrap="none" rtlCol="0" anchor="t"/>
          <a:lstStyle/>
          <a:p>
            <a:pPr marL="0" indent="0">
              <a:lnSpc>
                <a:spcPts val="2859"/>
              </a:lnSpc>
              <a:buNone/>
            </a:pPr>
            <a:r>
              <a:rPr lang="en-US" sz="2287" b="1" kern="0" spc="-46" dirty="0">
                <a:solidFill>
                  <a:srgbClr val="272525"/>
                </a:solidFill>
                <a:ea typeface="adonis-web" pitchFamily="34" charset="-122"/>
                <a:cs typeface="adonis-web" pitchFamily="34" charset="-120"/>
              </a:rPr>
              <a:t>Specific Activities</a:t>
            </a:r>
            <a:endParaRPr lang="en-US" sz="2287" dirty="0"/>
          </a:p>
        </p:txBody>
      </p:sp>
      <p:sp>
        <p:nvSpPr>
          <p:cNvPr id="12" name="Text 9"/>
          <p:cNvSpPr/>
          <p:nvPr/>
        </p:nvSpPr>
        <p:spPr>
          <a:xfrm>
            <a:off x="8240792" y="4190167"/>
            <a:ext cx="5420797" cy="790099"/>
          </a:xfrm>
          <a:prstGeom prst="rect">
            <a:avLst/>
          </a:prstGeom>
          <a:noFill/>
          <a:ln/>
        </p:spPr>
        <p:txBody>
          <a:bodyPr wrap="square" rtlCol="0" anchor="t"/>
          <a:lstStyle/>
          <a:p>
            <a:pPr marL="0" indent="0">
              <a:lnSpc>
                <a:spcPts val="3110"/>
              </a:lnSpc>
              <a:buNone/>
            </a:pPr>
            <a:r>
              <a:rPr lang="en-US" sz="1944" kern="0" spc="-39" dirty="0">
                <a:solidFill>
                  <a:srgbClr val="272525"/>
                </a:solidFill>
                <a:ea typeface="Source Sans Pro" pitchFamily="34" charset="-122"/>
                <a:cs typeface="Source Sans Pro" pitchFamily="34" charset="-120"/>
              </a:rPr>
              <a:t>Are there any specific activities or projects that have sparked enthusiasm for writing among your students?</a:t>
            </a:r>
            <a:endParaRPr lang="en-US" sz="19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alpha val="75000"/>
            </a:srgbClr>
          </a:solidFill>
          <a:ln/>
        </p:spPr>
        <p:txBody>
          <a:bodyPr/>
          <a:lstStyle/>
          <a:p>
            <a:endParaRPr lang="en-GB"/>
          </a:p>
        </p:txBody>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64037" y="1591628"/>
            <a:ext cx="8085058" cy="726043"/>
          </a:xfrm>
          <a:prstGeom prst="rect">
            <a:avLst/>
          </a:prstGeom>
          <a:noFill/>
          <a:ln/>
        </p:spPr>
        <p:txBody>
          <a:bodyPr wrap="none" rtlCol="0" anchor="t"/>
          <a:lstStyle/>
          <a:p>
            <a:pPr marL="0" indent="0">
              <a:lnSpc>
                <a:spcPts val="5718"/>
              </a:lnSpc>
              <a:buNone/>
            </a:pPr>
            <a:r>
              <a:rPr lang="en-US" sz="4574" b="1" kern="0" spc="-91" dirty="0">
                <a:solidFill>
                  <a:srgbClr val="000000"/>
                </a:solidFill>
                <a:ea typeface="adonis-web" pitchFamily="34" charset="-122"/>
                <a:cs typeface="adonis-web" pitchFamily="34" charset="-120"/>
              </a:rPr>
              <a:t>Technology in Writing Instruction</a:t>
            </a:r>
            <a:endParaRPr lang="en-US" sz="4574" dirty="0"/>
          </a:p>
        </p:txBody>
      </p:sp>
      <p:sp>
        <p:nvSpPr>
          <p:cNvPr id="7" name="Text 2"/>
          <p:cNvSpPr/>
          <p:nvPr/>
        </p:nvSpPr>
        <p:spPr>
          <a:xfrm>
            <a:off x="2468761" y="2934772"/>
            <a:ext cx="2904530" cy="363141"/>
          </a:xfrm>
          <a:prstGeom prst="rect">
            <a:avLst/>
          </a:prstGeom>
          <a:noFill/>
          <a:ln/>
        </p:spPr>
        <p:txBody>
          <a:bodyPr wrap="none" rtlCol="0" anchor="t"/>
          <a:lstStyle/>
          <a:p>
            <a:pPr marL="0" indent="0" algn="l">
              <a:lnSpc>
                <a:spcPts val="2859"/>
              </a:lnSpc>
              <a:buNone/>
            </a:pPr>
            <a:r>
              <a:rPr lang="en-US" sz="2287" b="1" kern="0" spc="-46" dirty="0">
                <a:solidFill>
                  <a:srgbClr val="272525"/>
                </a:solidFill>
                <a:ea typeface="adonis-web" pitchFamily="34" charset="-122"/>
                <a:cs typeface="adonis-web" pitchFamily="34" charset="-120"/>
              </a:rPr>
              <a:t>Digital Tools</a:t>
            </a:r>
            <a:endParaRPr lang="en-US" sz="2287" dirty="0"/>
          </a:p>
        </p:txBody>
      </p:sp>
      <p:sp>
        <p:nvSpPr>
          <p:cNvPr id="8" name="Text 3"/>
          <p:cNvSpPr/>
          <p:nvPr/>
        </p:nvSpPr>
        <p:spPr>
          <a:xfrm>
            <a:off x="2468761" y="3446026"/>
            <a:ext cx="7640003" cy="790099"/>
          </a:xfrm>
          <a:prstGeom prst="rect">
            <a:avLst/>
          </a:prstGeom>
          <a:noFill/>
          <a:ln/>
        </p:spPr>
        <p:txBody>
          <a:bodyPr wrap="square" rtlCol="0" anchor="t"/>
          <a:lstStyle/>
          <a:p>
            <a:pPr marL="0" indent="0" algn="l">
              <a:lnSpc>
                <a:spcPts val="3110"/>
              </a:lnSpc>
              <a:buNone/>
            </a:pPr>
            <a:r>
              <a:rPr lang="en-US" sz="1944" kern="0" spc="-39" dirty="0">
                <a:solidFill>
                  <a:srgbClr val="272525"/>
                </a:solidFill>
                <a:ea typeface="Source Sans Pro" pitchFamily="34" charset="-122"/>
                <a:cs typeface="Source Sans Pro" pitchFamily="34" charset="-120"/>
              </a:rPr>
              <a:t>Do you use any technology or digital tools to enhance English writing instruction?</a:t>
            </a:r>
            <a:endParaRPr lang="en-US" sz="1944" dirty="0"/>
          </a:p>
        </p:txBody>
      </p:sp>
      <p:sp>
        <p:nvSpPr>
          <p:cNvPr id="10" name="Text 4"/>
          <p:cNvSpPr/>
          <p:nvPr/>
        </p:nvSpPr>
        <p:spPr>
          <a:xfrm>
            <a:off x="2468761" y="4909780"/>
            <a:ext cx="4773216" cy="363141"/>
          </a:xfrm>
          <a:prstGeom prst="rect">
            <a:avLst/>
          </a:prstGeom>
          <a:noFill/>
          <a:ln/>
        </p:spPr>
        <p:txBody>
          <a:bodyPr wrap="none" rtlCol="0" anchor="t"/>
          <a:lstStyle/>
          <a:p>
            <a:pPr marL="0" indent="0" algn="l">
              <a:lnSpc>
                <a:spcPts val="2859"/>
              </a:lnSpc>
              <a:buNone/>
            </a:pPr>
            <a:r>
              <a:rPr lang="en-US" sz="2287" b="1" kern="0" spc="-46" dirty="0">
                <a:solidFill>
                  <a:srgbClr val="272525"/>
                </a:solidFill>
                <a:ea typeface="adonis-web" pitchFamily="34" charset="-122"/>
                <a:cs typeface="adonis-web" pitchFamily="34" charset="-120"/>
              </a:rPr>
              <a:t>Balancing Traditional and Technological</a:t>
            </a:r>
            <a:endParaRPr lang="en-US" sz="2287" dirty="0"/>
          </a:p>
        </p:txBody>
      </p:sp>
      <p:sp>
        <p:nvSpPr>
          <p:cNvPr id="11" name="Text 5"/>
          <p:cNvSpPr/>
          <p:nvPr/>
        </p:nvSpPr>
        <p:spPr>
          <a:xfrm>
            <a:off x="2468761" y="5421035"/>
            <a:ext cx="7640003" cy="790099"/>
          </a:xfrm>
          <a:prstGeom prst="rect">
            <a:avLst/>
          </a:prstGeom>
          <a:noFill/>
          <a:ln/>
        </p:spPr>
        <p:txBody>
          <a:bodyPr wrap="square" rtlCol="0" anchor="t"/>
          <a:lstStyle/>
          <a:p>
            <a:pPr marL="0" indent="0" algn="l">
              <a:lnSpc>
                <a:spcPts val="3110"/>
              </a:lnSpc>
              <a:buNone/>
            </a:pPr>
            <a:r>
              <a:rPr lang="en-US" sz="1944" kern="0" spc="-39" dirty="0">
                <a:solidFill>
                  <a:srgbClr val="272525"/>
                </a:solidFill>
                <a:ea typeface="Source Sans Pro" pitchFamily="34" charset="-122"/>
                <a:cs typeface="Source Sans Pro" pitchFamily="34" charset="-120"/>
              </a:rPr>
              <a:t>How do you balance traditional writing methods with technology-based approaches?</a:t>
            </a:r>
            <a:endParaRPr lang="en-US" sz="1944" dirty="0"/>
          </a:p>
        </p:txBody>
      </p:sp>
      <p:sp>
        <p:nvSpPr>
          <p:cNvPr id="13" name="Shape 2">
            <a:extLst>
              <a:ext uri="{FF2B5EF4-FFF2-40B4-BE49-F238E27FC236}">
                <a16:creationId xmlns:a16="http://schemas.microsoft.com/office/drawing/2014/main" id="{76A59139-F99F-421E-9FE7-89549B85F25E}"/>
              </a:ext>
            </a:extLst>
          </p:cNvPr>
          <p:cNvSpPr/>
          <p:nvPr/>
        </p:nvSpPr>
        <p:spPr>
          <a:xfrm>
            <a:off x="1150739" y="2932050"/>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4" name="Text 3">
            <a:extLst>
              <a:ext uri="{FF2B5EF4-FFF2-40B4-BE49-F238E27FC236}">
                <a16:creationId xmlns:a16="http://schemas.microsoft.com/office/drawing/2014/main" id="{1D3E187D-5D5A-438E-91D1-5139CA9555EE}"/>
              </a:ext>
            </a:extLst>
          </p:cNvPr>
          <p:cNvSpPr/>
          <p:nvPr/>
        </p:nvSpPr>
        <p:spPr>
          <a:xfrm>
            <a:off x="1332785" y="3035516"/>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rPr>
              <a:t>10</a:t>
            </a:r>
            <a:endParaRPr lang="en-US" sz="2744" dirty="0"/>
          </a:p>
        </p:txBody>
      </p:sp>
      <p:sp>
        <p:nvSpPr>
          <p:cNvPr id="15" name="Shape 2">
            <a:extLst>
              <a:ext uri="{FF2B5EF4-FFF2-40B4-BE49-F238E27FC236}">
                <a16:creationId xmlns:a16="http://schemas.microsoft.com/office/drawing/2014/main" id="{0A5DF057-0DD1-45FD-A18F-6B96F28BA0F7}"/>
              </a:ext>
            </a:extLst>
          </p:cNvPr>
          <p:cNvSpPr/>
          <p:nvPr/>
        </p:nvSpPr>
        <p:spPr>
          <a:xfrm>
            <a:off x="1155696" y="4878215"/>
            <a:ext cx="555427" cy="555427"/>
          </a:xfrm>
          <a:prstGeom prst="roundRect">
            <a:avLst>
              <a:gd name="adj" fmla="val 20003"/>
            </a:avLst>
          </a:prstGeom>
          <a:solidFill>
            <a:srgbClr val="F0D4F7"/>
          </a:solidFill>
          <a:ln w="15240">
            <a:solidFill>
              <a:srgbClr val="D6BADD"/>
            </a:solidFill>
            <a:prstDash val="solid"/>
          </a:ln>
        </p:spPr>
        <p:txBody>
          <a:bodyPr/>
          <a:lstStyle/>
          <a:p>
            <a:endParaRPr lang="en-GB"/>
          </a:p>
        </p:txBody>
      </p:sp>
      <p:sp>
        <p:nvSpPr>
          <p:cNvPr id="16" name="Text 3">
            <a:extLst>
              <a:ext uri="{FF2B5EF4-FFF2-40B4-BE49-F238E27FC236}">
                <a16:creationId xmlns:a16="http://schemas.microsoft.com/office/drawing/2014/main" id="{D05DBFA6-9AD2-4BE4-8FB3-6FBF731277F9}"/>
              </a:ext>
            </a:extLst>
          </p:cNvPr>
          <p:cNvSpPr/>
          <p:nvPr/>
        </p:nvSpPr>
        <p:spPr>
          <a:xfrm>
            <a:off x="1337742" y="4981681"/>
            <a:ext cx="191333" cy="348496"/>
          </a:xfrm>
          <a:prstGeom prst="rect">
            <a:avLst/>
          </a:prstGeom>
          <a:noFill/>
          <a:ln/>
        </p:spPr>
        <p:txBody>
          <a:bodyPr wrap="none" rtlCol="0" anchor="t"/>
          <a:lstStyle/>
          <a:p>
            <a:pPr marL="0" indent="0" algn="ctr">
              <a:lnSpc>
                <a:spcPts val="2744"/>
              </a:lnSpc>
              <a:buNone/>
            </a:pPr>
            <a:r>
              <a:rPr lang="en-US" sz="2744" b="1" kern="0" spc="-55" dirty="0">
                <a:solidFill>
                  <a:srgbClr val="272525"/>
                </a:solidFill>
                <a:ea typeface="adonis-web" pitchFamily="34" charset="-122"/>
              </a:rPr>
              <a:t>11</a:t>
            </a:r>
            <a:endParaRPr lang="en-US" sz="2744"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2119</Words>
  <Application>Microsoft Office PowerPoint</Application>
  <PresentationFormat>Custom</PresentationFormat>
  <Paragraphs>240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adonis-web</vt:lpstr>
      <vt:lpstr>Arial</vt:lpstr>
      <vt:lpstr>Source Sans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seanan</cp:lastModifiedBy>
  <cp:revision>22</cp:revision>
  <dcterms:created xsi:type="dcterms:W3CDTF">2024-06-26T02:02:36Z</dcterms:created>
  <dcterms:modified xsi:type="dcterms:W3CDTF">2024-07-04T00:10:09Z</dcterms:modified>
</cp:coreProperties>
</file>